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89"/>
  </p:notesMasterIdLst>
  <p:handoutMasterIdLst>
    <p:handoutMasterId r:id="rId90"/>
  </p:handoutMasterIdLst>
  <p:sldIdLst>
    <p:sldId id="450" r:id="rId2"/>
    <p:sldId id="451" r:id="rId3"/>
    <p:sldId id="350" r:id="rId4"/>
    <p:sldId id="427" r:id="rId5"/>
    <p:sldId id="430" r:id="rId6"/>
    <p:sldId id="439" r:id="rId7"/>
    <p:sldId id="440" r:id="rId8"/>
    <p:sldId id="377" r:id="rId9"/>
    <p:sldId id="357" r:id="rId10"/>
    <p:sldId id="359" r:id="rId11"/>
    <p:sldId id="418" r:id="rId12"/>
    <p:sldId id="360" r:id="rId13"/>
    <p:sldId id="361" r:id="rId14"/>
    <p:sldId id="362" r:id="rId15"/>
    <p:sldId id="367" r:id="rId16"/>
    <p:sldId id="372" r:id="rId17"/>
    <p:sldId id="364" r:id="rId18"/>
    <p:sldId id="365" r:id="rId19"/>
    <p:sldId id="366" r:id="rId20"/>
    <p:sldId id="371" r:id="rId21"/>
    <p:sldId id="368" r:id="rId22"/>
    <p:sldId id="369" r:id="rId23"/>
    <p:sldId id="370" r:id="rId24"/>
    <p:sldId id="374" r:id="rId25"/>
    <p:sldId id="375" r:id="rId26"/>
    <p:sldId id="379" r:id="rId27"/>
    <p:sldId id="378" r:id="rId28"/>
    <p:sldId id="279" r:id="rId29"/>
    <p:sldId id="281" r:id="rId30"/>
    <p:sldId id="282" r:id="rId31"/>
    <p:sldId id="284" r:id="rId32"/>
    <p:sldId id="287" r:id="rId33"/>
    <p:sldId id="288" r:id="rId34"/>
    <p:sldId id="289" r:id="rId35"/>
    <p:sldId id="290" r:id="rId36"/>
    <p:sldId id="291" r:id="rId37"/>
    <p:sldId id="292" r:id="rId38"/>
    <p:sldId id="293" r:id="rId39"/>
    <p:sldId id="294" r:id="rId40"/>
    <p:sldId id="387" r:id="rId41"/>
    <p:sldId id="386" r:id="rId42"/>
    <p:sldId id="414" r:id="rId43"/>
    <p:sldId id="415" r:id="rId44"/>
    <p:sldId id="417" r:id="rId45"/>
    <p:sldId id="385" r:id="rId46"/>
    <p:sldId id="441" r:id="rId47"/>
    <p:sldId id="442" r:id="rId48"/>
    <p:sldId id="388" r:id="rId49"/>
    <p:sldId id="384" r:id="rId50"/>
    <p:sldId id="447" r:id="rId51"/>
    <p:sldId id="448" r:id="rId52"/>
    <p:sldId id="397" r:id="rId53"/>
    <p:sldId id="449" r:id="rId54"/>
    <p:sldId id="390" r:id="rId55"/>
    <p:sldId id="389" r:id="rId56"/>
    <p:sldId id="393" r:id="rId57"/>
    <p:sldId id="316" r:id="rId58"/>
    <p:sldId id="394" r:id="rId59"/>
    <p:sldId id="391" r:id="rId60"/>
    <p:sldId id="392" r:id="rId61"/>
    <p:sldId id="395" r:id="rId62"/>
    <p:sldId id="396" r:id="rId63"/>
    <p:sldId id="437" r:id="rId64"/>
    <p:sldId id="438" r:id="rId65"/>
    <p:sldId id="399" r:id="rId66"/>
    <p:sldId id="398" r:id="rId67"/>
    <p:sldId id="401" r:id="rId68"/>
    <p:sldId id="426" r:id="rId69"/>
    <p:sldId id="403" r:id="rId70"/>
    <p:sldId id="404" r:id="rId71"/>
    <p:sldId id="402" r:id="rId72"/>
    <p:sldId id="405" r:id="rId73"/>
    <p:sldId id="406" r:id="rId74"/>
    <p:sldId id="407" r:id="rId75"/>
    <p:sldId id="408" r:id="rId76"/>
    <p:sldId id="409" r:id="rId77"/>
    <p:sldId id="410" r:id="rId78"/>
    <p:sldId id="381" r:id="rId79"/>
    <p:sldId id="444" r:id="rId80"/>
    <p:sldId id="419" r:id="rId81"/>
    <p:sldId id="445" r:id="rId82"/>
    <p:sldId id="383" r:id="rId83"/>
    <p:sldId id="443" r:id="rId84"/>
    <p:sldId id="421" r:id="rId85"/>
    <p:sldId id="431" r:id="rId86"/>
    <p:sldId id="432" r:id="rId87"/>
    <p:sldId id="433" r:id="rId88"/>
  </p:sldIdLst>
  <p:sldSz cx="9144000" cy="6858000" type="screen4x3"/>
  <p:notesSz cx="6934200" cy="9234488"/>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91667" autoAdjust="0"/>
  </p:normalViewPr>
  <p:slideViewPr>
    <p:cSldViewPr>
      <p:cViewPr varScale="1">
        <p:scale>
          <a:sx n="85" d="100"/>
          <a:sy n="85" d="100"/>
        </p:scale>
        <p:origin x="1699"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416" y="-96"/>
      </p:cViewPr>
      <p:guideLst>
        <p:guide orient="horz" pos="2909"/>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655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idx="2"/>
          </p:nvPr>
        </p:nvSpPr>
        <p:spPr bwMode="auto">
          <a:xfrm>
            <a:off x="1165225" y="698500"/>
            <a:ext cx="4603750" cy="3451225"/>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23925" y="4386263"/>
            <a:ext cx="5086350" cy="4156075"/>
          </a:xfrm>
          <a:prstGeom prst="rect">
            <a:avLst/>
          </a:prstGeom>
          <a:noFill/>
          <a:ln w="12700">
            <a:noFill/>
            <a:miter lim="800000"/>
            <a:headEnd/>
            <a:tailEnd/>
          </a:ln>
          <a:effectLst/>
        </p:spPr>
        <p:txBody>
          <a:bodyPr vert="horz" wrap="square" lIns="91429" tIns="44912" rIns="91429" bIns="44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382542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8500"/>
            <a:ext cx="4600575" cy="3451225"/>
          </a:xfrm>
        </p:spPr>
      </p:sp>
      <p:sp>
        <p:nvSpPr>
          <p:cNvPr id="3" name="Notes Placeholder 2"/>
          <p:cNvSpPr>
            <a:spLocks noGrp="1"/>
          </p:cNvSpPr>
          <p:nvPr>
            <p:ph type="body" idx="1"/>
          </p:nvPr>
        </p:nvSpPr>
        <p:spPr/>
        <p:txBody>
          <a:bodyPr>
            <a:normAutofit/>
          </a:bodyPr>
          <a:lstStyle/>
          <a:p>
            <a:r>
              <a:rPr lang="en-US" dirty="0"/>
              <a:t>Don’t copy this page, need to use carbon copy forms, page 50 </a:t>
            </a:r>
            <a:r>
              <a:rPr lang="en-US" dirty="0" err="1"/>
              <a:t>tho</a:t>
            </a:r>
            <a:endParaRPr lang="en-US" dirty="0"/>
          </a:p>
          <a:p>
            <a:r>
              <a:rPr lang="en-US" dirty="0"/>
              <a:t>Your signature</a:t>
            </a:r>
            <a:r>
              <a:rPr lang="en-US" baseline="0" dirty="0"/>
              <a:t> is required for acceptance of permit application</a:t>
            </a:r>
          </a:p>
          <a:p>
            <a:r>
              <a:rPr lang="en-US" baseline="0" dirty="0"/>
              <a:t>Installer can sign for property owner</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34147"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24</a:t>
            </a:r>
          </a:p>
        </p:txBody>
      </p:sp>
      <p:sp>
        <p:nvSpPr>
          <p:cNvPr id="134148"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34149"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34150" name="Rectangle 6"/>
          <p:cNvSpPr>
            <a:spLocks noGrp="1" noRot="1" noChangeAspect="1" noChangeArrowheads="1" noTextEdit="1"/>
          </p:cNvSpPr>
          <p:nvPr>
            <p:ph type="sldImg"/>
          </p:nvPr>
        </p:nvSpPr>
        <p:spPr>
          <a:xfrm>
            <a:off x="1166813" y="698500"/>
            <a:ext cx="4600575" cy="3451225"/>
          </a:xfrm>
          <a:ln cap="flat"/>
        </p:spPr>
      </p:sp>
      <p:sp>
        <p:nvSpPr>
          <p:cNvPr id="134151"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361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26</a:t>
            </a:r>
          </a:p>
        </p:txBody>
      </p:sp>
      <p:sp>
        <p:nvSpPr>
          <p:cNvPr id="1361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361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36198" name="Rectangle 6"/>
          <p:cNvSpPr>
            <a:spLocks noGrp="1" noRot="1" noChangeAspect="1" noChangeArrowheads="1" noTextEdit="1"/>
          </p:cNvSpPr>
          <p:nvPr>
            <p:ph type="sldImg"/>
          </p:nvPr>
        </p:nvSpPr>
        <p:spPr>
          <a:xfrm>
            <a:off x="1166813" y="698500"/>
            <a:ext cx="4602162" cy="3451225"/>
          </a:xfrm>
          <a:ln cap="flat"/>
        </p:spPr>
      </p:sp>
      <p:sp>
        <p:nvSpPr>
          <p:cNvPr id="136199"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37219"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27</a:t>
            </a:r>
          </a:p>
        </p:txBody>
      </p:sp>
      <p:sp>
        <p:nvSpPr>
          <p:cNvPr id="137220"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37221"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37222" name="Rectangle 6"/>
          <p:cNvSpPr>
            <a:spLocks noGrp="1" noRot="1" noChangeAspect="1" noChangeArrowheads="1" noTextEdit="1"/>
          </p:cNvSpPr>
          <p:nvPr>
            <p:ph type="sldImg"/>
          </p:nvPr>
        </p:nvSpPr>
        <p:spPr>
          <a:xfrm>
            <a:off x="1166813" y="698500"/>
            <a:ext cx="4600575" cy="3451225"/>
          </a:xfrm>
          <a:ln cap="flat"/>
        </p:spPr>
      </p:sp>
      <p:sp>
        <p:nvSpPr>
          <p:cNvPr id="137223"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39267"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29</a:t>
            </a:r>
          </a:p>
        </p:txBody>
      </p:sp>
      <p:sp>
        <p:nvSpPr>
          <p:cNvPr id="139268"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39269"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39270" name="Rectangle 6"/>
          <p:cNvSpPr>
            <a:spLocks noGrp="1" noRot="1" noChangeAspect="1" noChangeArrowheads="1" noTextEdit="1"/>
          </p:cNvSpPr>
          <p:nvPr>
            <p:ph type="sldImg"/>
          </p:nvPr>
        </p:nvSpPr>
        <p:spPr>
          <a:xfrm>
            <a:off x="1166813" y="698500"/>
            <a:ext cx="4600575" cy="3451225"/>
          </a:xfrm>
          <a:ln cap="flat"/>
        </p:spPr>
      </p:sp>
      <p:sp>
        <p:nvSpPr>
          <p:cNvPr id="139271"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42339"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32</a:t>
            </a:r>
          </a:p>
        </p:txBody>
      </p:sp>
      <p:sp>
        <p:nvSpPr>
          <p:cNvPr id="142340"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42341"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42342" name="Rectangle 6"/>
          <p:cNvSpPr>
            <a:spLocks noGrp="1" noRot="1" noChangeAspect="1" noChangeArrowheads="1" noTextEdit="1"/>
          </p:cNvSpPr>
          <p:nvPr>
            <p:ph type="sldImg"/>
          </p:nvPr>
        </p:nvSpPr>
        <p:spPr>
          <a:xfrm>
            <a:off x="1166813" y="698500"/>
            <a:ext cx="4602162" cy="3451225"/>
          </a:xfrm>
          <a:ln cap="flat"/>
        </p:spPr>
      </p:sp>
      <p:sp>
        <p:nvSpPr>
          <p:cNvPr id="142343"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43363"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33</a:t>
            </a:r>
          </a:p>
        </p:txBody>
      </p:sp>
      <p:sp>
        <p:nvSpPr>
          <p:cNvPr id="143364"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43365"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43366" name="Rectangle 6"/>
          <p:cNvSpPr>
            <a:spLocks noGrp="1" noRot="1" noChangeAspect="1" noChangeArrowheads="1" noTextEdit="1"/>
          </p:cNvSpPr>
          <p:nvPr>
            <p:ph type="sldImg"/>
          </p:nvPr>
        </p:nvSpPr>
        <p:spPr>
          <a:xfrm>
            <a:off x="1166813" y="698500"/>
            <a:ext cx="4602162" cy="3451225"/>
          </a:xfrm>
          <a:ln cap="flat"/>
        </p:spPr>
      </p:sp>
      <p:sp>
        <p:nvSpPr>
          <p:cNvPr id="143367"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44387"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34</a:t>
            </a:r>
          </a:p>
        </p:txBody>
      </p:sp>
      <p:sp>
        <p:nvSpPr>
          <p:cNvPr id="144388"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44389"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44390" name="Rectangle 6"/>
          <p:cNvSpPr>
            <a:spLocks noGrp="1" noRot="1" noChangeAspect="1" noChangeArrowheads="1" noTextEdit="1"/>
          </p:cNvSpPr>
          <p:nvPr>
            <p:ph type="sldImg"/>
          </p:nvPr>
        </p:nvSpPr>
        <p:spPr>
          <a:xfrm>
            <a:off x="1166813" y="698500"/>
            <a:ext cx="4602162" cy="3451225"/>
          </a:xfrm>
          <a:ln cap="flat"/>
        </p:spPr>
      </p:sp>
      <p:sp>
        <p:nvSpPr>
          <p:cNvPr id="144391"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45411"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35</a:t>
            </a:r>
          </a:p>
        </p:txBody>
      </p:sp>
      <p:sp>
        <p:nvSpPr>
          <p:cNvPr id="145412"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45413"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45414" name="Rectangle 6"/>
          <p:cNvSpPr>
            <a:spLocks noGrp="1" noRot="1" noChangeAspect="1" noChangeArrowheads="1" noTextEdit="1"/>
          </p:cNvSpPr>
          <p:nvPr>
            <p:ph type="sldImg"/>
          </p:nvPr>
        </p:nvSpPr>
        <p:spPr>
          <a:xfrm>
            <a:off x="1166813" y="698500"/>
            <a:ext cx="4602162" cy="3451225"/>
          </a:xfrm>
          <a:ln cap="flat"/>
        </p:spPr>
      </p:sp>
      <p:sp>
        <p:nvSpPr>
          <p:cNvPr id="145415"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4643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36</a:t>
            </a:r>
          </a:p>
        </p:txBody>
      </p:sp>
      <p:sp>
        <p:nvSpPr>
          <p:cNvPr id="14643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4643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46438" name="Rectangle 6"/>
          <p:cNvSpPr>
            <a:spLocks noGrp="1" noRot="1" noChangeAspect="1" noChangeArrowheads="1" noTextEdit="1"/>
          </p:cNvSpPr>
          <p:nvPr>
            <p:ph type="sldImg"/>
          </p:nvPr>
        </p:nvSpPr>
        <p:spPr>
          <a:xfrm>
            <a:off x="1166813" y="698500"/>
            <a:ext cx="4600575" cy="3451225"/>
          </a:xfrm>
          <a:ln cap="flat"/>
        </p:spPr>
      </p:sp>
      <p:sp>
        <p:nvSpPr>
          <p:cNvPr id="146439"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47459"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37</a:t>
            </a:r>
          </a:p>
        </p:txBody>
      </p:sp>
      <p:sp>
        <p:nvSpPr>
          <p:cNvPr id="147460"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47461"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47462" name="Rectangle 6"/>
          <p:cNvSpPr>
            <a:spLocks noGrp="1" noRot="1" noChangeAspect="1" noChangeArrowheads="1" noTextEdit="1"/>
          </p:cNvSpPr>
          <p:nvPr>
            <p:ph type="sldImg"/>
          </p:nvPr>
        </p:nvSpPr>
        <p:spPr>
          <a:xfrm>
            <a:off x="1166813" y="698500"/>
            <a:ext cx="4600575" cy="3451225"/>
          </a:xfrm>
          <a:ln cap="flat"/>
        </p:spPr>
      </p:sp>
      <p:sp>
        <p:nvSpPr>
          <p:cNvPr id="147463"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48483"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38</a:t>
            </a:r>
          </a:p>
        </p:txBody>
      </p:sp>
      <p:sp>
        <p:nvSpPr>
          <p:cNvPr id="148484"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48485"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48486" name="Rectangle 6"/>
          <p:cNvSpPr>
            <a:spLocks noGrp="1" noRot="1" noChangeAspect="1" noChangeArrowheads="1" noTextEdit="1"/>
          </p:cNvSpPr>
          <p:nvPr>
            <p:ph type="sldImg"/>
          </p:nvPr>
        </p:nvSpPr>
        <p:spPr>
          <a:xfrm>
            <a:off x="1166813" y="698500"/>
            <a:ext cx="4602162" cy="3451225"/>
          </a:xfrm>
          <a:ln cap="flat"/>
        </p:spPr>
      </p:sp>
      <p:sp>
        <p:nvSpPr>
          <p:cNvPr id="148487"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8500"/>
            <a:ext cx="4600575" cy="3451225"/>
          </a:xfrm>
        </p:spPr>
      </p:sp>
      <p:sp>
        <p:nvSpPr>
          <p:cNvPr id="3" name="Notes Placeholder 2"/>
          <p:cNvSpPr>
            <a:spLocks noGrp="1"/>
          </p:cNvSpPr>
          <p:nvPr>
            <p:ph type="body" idx="1"/>
          </p:nvPr>
        </p:nvSpPr>
        <p:spPr/>
        <p:txBody>
          <a:bodyPr/>
          <a:lstStyle/>
          <a:p>
            <a:r>
              <a:rPr lang="en-US" altLang="en-US" dirty="0"/>
              <a:t>One diagram of Missouri’s wastewater authority.  Note DHSS and LPHA authority is limited to single family lagoons, and subsurface (soil treatment) systems receiving 3,000 </a:t>
            </a:r>
            <a:r>
              <a:rPr lang="en-US" altLang="en-US" dirty="0" err="1"/>
              <a:t>gpd</a:t>
            </a:r>
            <a:r>
              <a:rPr lang="en-US" altLang="en-US" dirty="0"/>
              <a:t> or less of domestic waste.  Examples of non-domestic wastewater:  meat processing, wineries, cheese making, truck/automobile service garages with floor drains, veterinary clinics, surgery suites, kennels, fish bait operations, ethanol production facilities, etc.</a:t>
            </a:r>
          </a:p>
          <a:p>
            <a:r>
              <a:rPr lang="en-US" altLang="en-US"/>
              <a:t>If there is any question about jurisdiction, contact the Onsite Wastewater Treatment Program or Charles Harwood with DNR.</a:t>
            </a:r>
          </a:p>
          <a:p>
            <a:endParaRPr lang="en-US"/>
          </a:p>
        </p:txBody>
      </p:sp>
    </p:spTree>
    <p:extLst>
      <p:ext uri="{BB962C8B-B14F-4D97-AF65-F5344CB8AC3E}">
        <p14:creationId xmlns:p14="http://schemas.microsoft.com/office/powerpoint/2010/main" val="2498247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49507"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39</a:t>
            </a:r>
          </a:p>
        </p:txBody>
      </p:sp>
      <p:sp>
        <p:nvSpPr>
          <p:cNvPr id="149508"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49509"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49510" name="Rectangle 6"/>
          <p:cNvSpPr>
            <a:spLocks noGrp="1" noRot="1" noChangeAspect="1" noChangeArrowheads="1" noTextEdit="1"/>
          </p:cNvSpPr>
          <p:nvPr>
            <p:ph type="sldImg"/>
          </p:nvPr>
        </p:nvSpPr>
        <p:spPr>
          <a:xfrm>
            <a:off x="1166813" y="698500"/>
            <a:ext cx="4602162" cy="3451225"/>
          </a:xfrm>
          <a:ln cap="flat"/>
        </p:spPr>
      </p:sp>
      <p:sp>
        <p:nvSpPr>
          <p:cNvPr id="149511" name="Rectangle 7"/>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xfrm>
            <a:off x="1166813" y="698500"/>
            <a:ext cx="4602162" cy="3451225"/>
          </a:xfrm>
          <a:ln cap="flat"/>
        </p:spPr>
      </p:sp>
      <p:sp>
        <p:nvSpPr>
          <p:cNvPr id="172035" name="Rectangle 3"/>
          <p:cNvSpPr>
            <a:spLocks noGrp="1" noChangeArrowheads="1"/>
          </p:cNvSpPr>
          <p:nvPr>
            <p:ph type="body" idx="1"/>
          </p:nvPr>
        </p:nvSpPr>
        <p:spPr>
          <a:noFill/>
          <a:ln w="9525"/>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8500"/>
            <a:ext cx="4600575" cy="3451225"/>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929063" y="0"/>
            <a:ext cx="3005137" cy="461963"/>
          </a:xfrm>
          <a:prstGeom prst="rect">
            <a:avLst/>
          </a:prstGeom>
          <a:noFill/>
          <a:ln w="12700">
            <a:noFill/>
            <a:miter lim="800000"/>
            <a:headEnd/>
            <a:tailEnd/>
          </a:ln>
        </p:spPr>
        <p:txBody>
          <a:bodyPr wrap="none" anchor="ctr"/>
          <a:lstStyle/>
          <a:p>
            <a:endParaRPr lang="en-US" altLang="en-US"/>
          </a:p>
        </p:txBody>
      </p:sp>
      <p:sp>
        <p:nvSpPr>
          <p:cNvPr id="110595" name="Rectangle 3"/>
          <p:cNvSpPr>
            <a:spLocks noChangeArrowheads="1"/>
          </p:cNvSpPr>
          <p:nvPr/>
        </p:nvSpPr>
        <p:spPr bwMode="auto">
          <a:xfrm>
            <a:off x="3929063" y="8772525"/>
            <a:ext cx="3005137" cy="461963"/>
          </a:xfrm>
          <a:prstGeom prst="rect">
            <a:avLst/>
          </a:prstGeom>
          <a:noFill/>
          <a:ln w="12700">
            <a:noFill/>
            <a:miter lim="800000"/>
            <a:headEnd/>
            <a:tailEnd/>
          </a:ln>
        </p:spPr>
        <p:txBody>
          <a:bodyPr lIns="19248" tIns="0" rIns="19248" bIns="0" anchor="b"/>
          <a:lstStyle/>
          <a:p>
            <a:pPr algn="r" defTabSz="923925"/>
            <a:r>
              <a:rPr lang="en-US" altLang="en-US" sz="1000" i="1"/>
              <a:t>2</a:t>
            </a:r>
          </a:p>
        </p:txBody>
      </p:sp>
      <p:sp>
        <p:nvSpPr>
          <p:cNvPr id="110596" name="Rectangle 4"/>
          <p:cNvSpPr>
            <a:spLocks noChangeArrowheads="1"/>
          </p:cNvSpPr>
          <p:nvPr/>
        </p:nvSpPr>
        <p:spPr bwMode="auto">
          <a:xfrm>
            <a:off x="0" y="8772525"/>
            <a:ext cx="3005138" cy="461963"/>
          </a:xfrm>
          <a:prstGeom prst="rect">
            <a:avLst/>
          </a:prstGeom>
          <a:noFill/>
          <a:ln w="12700">
            <a:noFill/>
            <a:miter lim="800000"/>
            <a:headEnd/>
            <a:tailEnd/>
          </a:ln>
        </p:spPr>
        <p:txBody>
          <a:bodyPr wrap="none" anchor="ctr"/>
          <a:lstStyle/>
          <a:p>
            <a:endParaRPr lang="en-US" altLang="en-US"/>
          </a:p>
        </p:txBody>
      </p:sp>
      <p:sp>
        <p:nvSpPr>
          <p:cNvPr id="110597" name="Rectangle 5"/>
          <p:cNvSpPr>
            <a:spLocks noChangeArrowheads="1"/>
          </p:cNvSpPr>
          <p:nvPr/>
        </p:nvSpPr>
        <p:spPr bwMode="auto">
          <a:xfrm>
            <a:off x="0" y="0"/>
            <a:ext cx="3005138" cy="461963"/>
          </a:xfrm>
          <a:prstGeom prst="rect">
            <a:avLst/>
          </a:prstGeom>
          <a:noFill/>
          <a:ln w="12700">
            <a:noFill/>
            <a:miter lim="800000"/>
            <a:headEnd/>
            <a:tailEnd/>
          </a:ln>
        </p:spPr>
        <p:txBody>
          <a:bodyPr wrap="none" anchor="ctr"/>
          <a:lstStyle/>
          <a:p>
            <a:endParaRPr lang="en-US" altLang="en-US"/>
          </a:p>
        </p:txBody>
      </p:sp>
      <p:sp>
        <p:nvSpPr>
          <p:cNvPr id="110598" name="Rectangle 6"/>
          <p:cNvSpPr>
            <a:spLocks noGrp="1" noRot="1" noChangeAspect="1" noChangeArrowheads="1" noTextEdit="1"/>
          </p:cNvSpPr>
          <p:nvPr>
            <p:ph type="sldImg"/>
          </p:nvPr>
        </p:nvSpPr>
        <p:spPr>
          <a:xfrm>
            <a:off x="1166813" y="698500"/>
            <a:ext cx="4602162" cy="3451225"/>
          </a:xfrm>
          <a:ln cap="flat"/>
        </p:spPr>
      </p:sp>
      <p:sp>
        <p:nvSpPr>
          <p:cNvPr id="110599" name="Rectangle 7"/>
          <p:cNvSpPr>
            <a:spLocks noGrp="1" noChangeArrowheads="1"/>
          </p:cNvSpPr>
          <p:nvPr>
            <p:ph type="body" idx="1"/>
          </p:nvPr>
        </p:nvSpPr>
        <p:spPr>
          <a:noFill/>
          <a:ln w="9525"/>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22C158F3-1ECD-49A0-B37C-D017CE910791}" type="datetimeFigureOut">
              <a:rPr lang="en-US" smtClean="0"/>
              <a:pPr>
                <a:defRPr/>
              </a:pPr>
              <a:t>12/4/2023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3E2CB05-B1C2-42AB-AF6B-D83BC56082DD}"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AFCC9E6-D4FD-4D01-B513-9C27679CF64C}" type="datetimeFigureOut">
              <a:rPr lang="en-US" smtClean="0"/>
              <a:pPr>
                <a:defRPr/>
              </a:pPr>
              <a:t>12/4/2023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CB7D1F-F5B9-4265-8E28-4FD7297A6540}"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094DE57-84AD-4EE6-9A75-4AD4D61B8751}" type="datetimeFigureOut">
              <a:rPr lang="en-US" smtClean="0"/>
              <a:pPr>
                <a:defRPr/>
              </a:pPr>
              <a:t>12/4/2023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9AD23F0-3640-4F21-A20A-2CF27D7597A3}"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normAutofit/>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FDB6B9C-3542-4745-8E76-4F51B7E1F77A}" type="datetimeFigureOut">
              <a:rPr lang="en-US" smtClean="0"/>
              <a:pPr>
                <a:defRPr/>
              </a:pPr>
              <a:t>12/4/2023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AA34EC-F466-435D-B82A-8661A2450E70}"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40015B5-2BBB-4C99-A09A-2337BA20E26D}" type="datetimeFigureOut">
              <a:rPr lang="en-US" smtClean="0"/>
              <a:pPr>
                <a:defRPr/>
              </a:pPr>
              <a:t>12/4/2023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6F584C-DE39-4FDB-861C-EBB48BA222B3}"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11489719-D60D-40B6-AADB-A21EFC17DC15}" type="datetimeFigureOut">
              <a:rPr lang="en-US" smtClean="0"/>
              <a:pPr>
                <a:defRPr/>
              </a:pPr>
              <a:t>12/4/2023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6D29D04-F448-4521-B666-3842D5DE89A5}"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CA83BB0C-6DB5-47CE-A172-71AE73670CA0}" type="datetimeFigureOut">
              <a:rPr lang="en-US" smtClean="0"/>
              <a:pPr>
                <a:defRPr/>
              </a:pPr>
              <a:t>12/4/2023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A59453D-8771-4F87-81AB-DD3D3D91121E}"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F3E6A8BA-9C68-4C16-A4BE-E777170DA9AF}" type="datetimeFigureOut">
              <a:rPr lang="en-US" smtClean="0"/>
              <a:pPr>
                <a:defRPr/>
              </a:pPr>
              <a:t>12/4/2023</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861C1C2-3F4F-4545-9B79-8B0DCC43BF58}"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505A31F-A939-487E-BAC6-2C1E12E9511C}" type="datetimeFigureOut">
              <a:rPr lang="en-US" smtClean="0"/>
              <a:pPr>
                <a:defRPr/>
              </a:pPr>
              <a:t>12/4/2023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DC68413-524E-4103-A7D1-A10D49CDBEA1}"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29BC291-B663-4535-8878-9EC40945D9A5}" type="datetimeFigureOut">
              <a:rPr lang="en-US" smtClean="0"/>
              <a:pPr>
                <a:defRPr/>
              </a:pPr>
              <a:t>12/4/2023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511E4CA-48E2-4A1C-9CF3-B29AC948F419}"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1E6043-2A75-4660-A1A9-62267A04C338}" type="datetimeFigureOut">
              <a:rPr lang="en-US" smtClean="0"/>
              <a:pPr>
                <a:defRPr/>
              </a:pPr>
              <a:t>12/4/2023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FF04C07-ED7D-46DA-922E-97651595265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ABFEC52-83EC-42C8-B0FF-9919CA61827B}" type="datetimeFigureOut">
              <a:rPr lang="en-US" smtClean="0"/>
              <a:pPr>
                <a:defRPr/>
              </a:pPr>
              <a:t>12/4/2023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71A009A-74C7-4C02-8B69-CCE12B7E5EF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20" r:id="rId12"/>
    <p:sldLayoutId id="214748372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eg"/><Relationship Id="rId5" Type="http://schemas.openxmlformats.org/officeDocument/2006/relationships/image" Target="../media/image11.wmf"/><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0.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2.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jpeg"/><Relationship Id="rId5" Type="http://schemas.openxmlformats.org/officeDocument/2006/relationships/image" Target="../media/image23.wmf"/><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video" Target="../media/media1.wmv"/><Relationship Id="rId7" Type="http://schemas.openxmlformats.org/officeDocument/2006/relationships/image" Target="../media/image1.jpeg"/><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2.m4a"/><Relationship Id="rId10" Type="http://schemas.openxmlformats.org/officeDocument/2006/relationships/image" Target="../media/image4.png"/><Relationship Id="rId4" Type="http://schemas.microsoft.com/office/2007/relationships/media" Target="../media/media2.m4a"/><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jpeg"/><Relationship Id="rId5" Type="http://schemas.openxmlformats.org/officeDocument/2006/relationships/image" Target="../media/image24.wmf"/><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jpeg"/><Relationship Id="rId5" Type="http://schemas.openxmlformats.org/officeDocument/2006/relationships/image" Target="../media/image25.wmf"/><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jpeg"/><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jpeg"/><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2.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8.png"/><Relationship Id="rId5" Type="http://schemas.openxmlformats.org/officeDocument/2006/relationships/oleObject" Target="../embeddings/oleObject2.bin"/><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2.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9.png"/><Relationship Id="rId5" Type="http://schemas.openxmlformats.org/officeDocument/2006/relationships/oleObject" Target="../embeddings/oleObject3.bin"/><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jpeg"/><Relationship Id="rId5" Type="http://schemas.openxmlformats.org/officeDocument/2006/relationships/image" Target="../media/image30.wmf"/><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jpeg"/><Relationship Id="rId5" Type="http://schemas.openxmlformats.org/officeDocument/2006/relationships/image" Target="../media/image31.wmf"/><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2.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2.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eg"/><Relationship Id="rId5" Type="http://schemas.openxmlformats.org/officeDocument/2006/relationships/hyperlink" Target="https://www.christiancountyhealth.com/_files/ugd/9bd019_ece51b3259af45be96c71a0d819ef559.pdf" TargetMode="External"/><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8.gif"/><Relationship Id="rId5" Type="http://schemas.openxmlformats.org/officeDocument/2006/relationships/image" Target="../media/image2.jpeg"/><Relationship Id="rId4"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jpeg"/><Relationship Id="rId5" Type="http://schemas.openxmlformats.org/officeDocument/2006/relationships/image" Target="../media/image42.jpeg"/><Relationship Id="rId4"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media4.m4a"/><Relationship Id="rId7" Type="http://schemas.openxmlformats.org/officeDocument/2006/relationships/image" Target="../media/image6.jpe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2.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2.jpe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8.png"/><Relationship Id="rId5" Type="http://schemas.openxmlformats.org/officeDocument/2006/relationships/oleObject" Target="../embeddings/oleObject4.bin"/><Relationship Id="rId4"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jpeg"/><Relationship Id="rId5" Type="http://schemas.openxmlformats.org/officeDocument/2006/relationships/image" Target="../media/image49.jpeg"/><Relationship Id="rId4" Type="http://schemas.openxmlformats.org/officeDocument/2006/relationships/notesSlide" Target="../notesSlides/notesSlide4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6.xml"/></Relationships>
</file>

<file path=ppt/slides/_rels/slide6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4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8.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9.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52.jpeg"/><Relationship Id="rId5" Type="http://schemas.openxmlformats.org/officeDocument/2006/relationships/image" Target="../media/image2.jpeg"/><Relationship Id="rId4" Type="http://schemas.openxmlformats.org/officeDocument/2006/relationships/notesSlide" Target="../notesSlides/notesSlide5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5.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6.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7.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8.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59.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6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61.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6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63.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6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6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6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6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3E588-FF6D-584B-B6DA-B02A5BC0DC2A}"/>
              </a:ext>
            </a:extLst>
          </p:cNvPr>
          <p:cNvSpPr>
            <a:spLocks noGrp="1"/>
          </p:cNvSpPr>
          <p:nvPr>
            <p:ph type="title"/>
          </p:nvPr>
        </p:nvSpPr>
        <p:spPr/>
        <p:txBody>
          <a:bodyPr/>
          <a:lstStyle/>
          <a:p>
            <a:r>
              <a:rPr lang="en-US" b="1" u="sng" dirty="0">
                <a:solidFill>
                  <a:srgbClr val="FF0000"/>
                </a:solidFill>
              </a:rPr>
              <a:t>***DISCLAIMER***</a:t>
            </a:r>
          </a:p>
        </p:txBody>
      </p:sp>
      <p:sp>
        <p:nvSpPr>
          <p:cNvPr id="3" name="Content Placeholder 2">
            <a:extLst>
              <a:ext uri="{FF2B5EF4-FFF2-40B4-BE49-F238E27FC236}">
                <a16:creationId xmlns:a16="http://schemas.microsoft.com/office/drawing/2014/main" id="{D8E972E6-4426-03C0-A0CC-2CFB3A1F631C}"/>
              </a:ext>
            </a:extLst>
          </p:cNvPr>
          <p:cNvSpPr>
            <a:spLocks noGrp="1"/>
          </p:cNvSpPr>
          <p:nvPr>
            <p:ph idx="1"/>
          </p:nvPr>
        </p:nvSpPr>
        <p:spPr>
          <a:xfrm>
            <a:off x="457200" y="1600201"/>
            <a:ext cx="8229600" cy="2438400"/>
          </a:xfrm>
        </p:spPr>
        <p:txBody>
          <a:bodyPr/>
          <a:lstStyle/>
          <a:p>
            <a:r>
              <a:rPr lang="en-US" dirty="0"/>
              <a:t>This link is </a:t>
            </a:r>
            <a:r>
              <a:rPr lang="en-US" u="sng" dirty="0"/>
              <a:t>only</a:t>
            </a:r>
            <a:r>
              <a:rPr lang="en-US" dirty="0"/>
              <a:t> for the access of the Christian County Waste Water Class presentation.</a:t>
            </a:r>
          </a:p>
          <a:p>
            <a:r>
              <a:rPr lang="en-US" dirty="0"/>
              <a:t>The following slide will provide you with the instructions to install within the County.</a:t>
            </a:r>
          </a:p>
          <a:p>
            <a:pPr marL="0" indent="0">
              <a:buNone/>
            </a:pPr>
            <a:endParaRPr lang="en-US" dirty="0"/>
          </a:p>
        </p:txBody>
      </p:sp>
    </p:spTree>
    <p:extLst>
      <p:ext uri="{BB962C8B-B14F-4D97-AF65-F5344CB8AC3E}">
        <p14:creationId xmlns:p14="http://schemas.microsoft.com/office/powerpoint/2010/main" val="3579777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2800" b="1" dirty="0">
                <a:latin typeface="Times New Roman" pitchFamily="18" charset="0"/>
                <a:cs typeface="Times New Roman" pitchFamily="18" charset="0"/>
              </a:rPr>
              <a:t>Christian County Onsite Wastewater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5"/>
          <p:cNvSpPr>
            <a:spLocks noGrp="1"/>
          </p:cNvSpPr>
          <p:nvPr>
            <p:ph idx="1"/>
          </p:nvPr>
        </p:nvSpPr>
        <p:spPr>
          <a:xfrm>
            <a:off x="228600" y="1143000"/>
            <a:ext cx="8305800" cy="5715000"/>
          </a:xfrm>
        </p:spPr>
        <p:txBody>
          <a:bodyPr>
            <a:normAutofit/>
          </a:bodyPr>
          <a:lstStyle/>
          <a:p>
            <a:r>
              <a:rPr lang="en-US" sz="2000" dirty="0">
                <a:latin typeface="Times New Roman" pitchFamily="18" charset="0"/>
                <a:cs typeface="Times New Roman" pitchFamily="18" charset="0"/>
              </a:rPr>
              <a:t>2.1 (pg. 6)</a:t>
            </a:r>
          </a:p>
          <a:p>
            <a:pPr algn="just">
              <a:buNone/>
            </a:pPr>
            <a:r>
              <a:rPr lang="en-US" sz="2400" dirty="0">
                <a:latin typeface="Times New Roman" pitchFamily="18" charset="0"/>
                <a:cs typeface="Times New Roman" pitchFamily="18" charset="0"/>
              </a:rPr>
              <a:t>	</a:t>
            </a:r>
            <a:r>
              <a:rPr lang="en-US" sz="2000" dirty="0">
                <a:latin typeface="Times New Roman" pitchFamily="18" charset="0"/>
                <a:cs typeface="Times New Roman" pitchFamily="18" charset="0"/>
              </a:rPr>
              <a:t>Anyone person engaged in the construction or renovation of a onsite wastewater treatment  shall obtain a construction permit from the Christian County Health Department</a:t>
            </a:r>
          </a:p>
          <a:p>
            <a:pPr algn="just"/>
            <a:r>
              <a:rPr lang="en-US" sz="2000" dirty="0">
                <a:latin typeface="Times New Roman" pitchFamily="18" charset="0"/>
                <a:cs typeface="Times New Roman" pitchFamily="18" charset="0"/>
              </a:rPr>
              <a:t>Permitting and inspection process:</a:t>
            </a:r>
          </a:p>
          <a:p>
            <a:pPr lvl="1" algn="just"/>
            <a:r>
              <a:rPr lang="en-US" sz="2000" dirty="0">
                <a:latin typeface="Times New Roman" pitchFamily="18" charset="0"/>
                <a:cs typeface="Times New Roman" pitchFamily="18" charset="0"/>
              </a:rPr>
              <a:t>1. Obtain a soil evaluation by a registered soil scientist</a:t>
            </a:r>
          </a:p>
          <a:p>
            <a:pPr lvl="1" algn="just"/>
            <a:r>
              <a:rPr lang="en-US" sz="2000" dirty="0">
                <a:latin typeface="Times New Roman" pitchFamily="18" charset="0"/>
                <a:cs typeface="Times New Roman" pitchFamily="18" charset="0"/>
              </a:rPr>
              <a:t>2. Select a licensed installer (state and county)</a:t>
            </a:r>
          </a:p>
          <a:p>
            <a:pPr lvl="1" algn="just"/>
            <a:r>
              <a:rPr lang="en-US" sz="2000" dirty="0">
                <a:latin typeface="Times New Roman" pitchFamily="18" charset="0"/>
                <a:cs typeface="Times New Roman" pitchFamily="18" charset="0"/>
              </a:rPr>
              <a:t>3. Submit fully completed application form</a:t>
            </a:r>
          </a:p>
          <a:p>
            <a:pPr lvl="1" algn="just"/>
            <a:r>
              <a:rPr lang="en-US" sz="2000" dirty="0">
                <a:latin typeface="Times New Roman" pitchFamily="18" charset="0"/>
                <a:cs typeface="Times New Roman" pitchFamily="18" charset="0"/>
              </a:rPr>
              <a:t>4. Review by CCHD Environmental Public Health Specialist (EPHS)    	  and pre-site evaluation</a:t>
            </a:r>
          </a:p>
          <a:p>
            <a:pPr lvl="1" algn="just"/>
            <a:r>
              <a:rPr lang="en-US" sz="2000" dirty="0">
                <a:latin typeface="Times New Roman" pitchFamily="18" charset="0"/>
                <a:cs typeface="Times New Roman" pitchFamily="18" charset="0"/>
              </a:rPr>
              <a:t>5. Final inspection of fully constructed system by CCHD EPHS</a:t>
            </a:r>
          </a:p>
          <a:p>
            <a:pPr lvl="1" algn="just"/>
            <a:r>
              <a:rPr lang="en-US" sz="2000" dirty="0">
                <a:latin typeface="Times New Roman" pitchFamily="18" charset="0"/>
                <a:cs typeface="Times New Roman" pitchFamily="18" charset="0"/>
              </a:rPr>
              <a:t>6. Approval/Disapproval by CCHD EPHS</a:t>
            </a:r>
          </a:p>
          <a:p>
            <a:pPr lvl="1" algn="just"/>
            <a:r>
              <a:rPr lang="en-US" sz="2000" dirty="0">
                <a:latin typeface="Times New Roman" pitchFamily="18" charset="0"/>
                <a:cs typeface="Times New Roman" pitchFamily="18" charset="0"/>
              </a:rPr>
              <a:t>7. Modifications to system if any, final paperwork delivered to installer</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A654B2B2-22E6-5C03-6E47-67215F0B61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268472"/>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077200" cy="6400800"/>
          </a:xfrm>
        </p:spPr>
        <p:txBody>
          <a:bodyPr>
            <a:normAutofit/>
          </a:bodyPr>
          <a:lstStyle/>
          <a:p>
            <a:pPr>
              <a:buNone/>
            </a:pPr>
            <a:endParaRPr lang="en-US" sz="24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3.3 pg 7 – Applicants shall </a:t>
            </a:r>
            <a:r>
              <a:rPr lang="en-US" sz="2000" dirty="0">
                <a:solidFill>
                  <a:srgbClr val="FF0000"/>
                </a:solidFill>
                <a:latin typeface="Times New Roman" pitchFamily="18" charset="0"/>
                <a:cs typeface="Times New Roman" pitchFamily="18" charset="0"/>
              </a:rPr>
              <a:t>guarantee workmanship and materials on all installations of onsite wastewater treatment systems </a:t>
            </a:r>
            <a:r>
              <a:rPr lang="en-US" sz="2000" b="1" dirty="0">
                <a:solidFill>
                  <a:srgbClr val="FF0000"/>
                </a:solidFill>
                <a:latin typeface="Times New Roman" pitchFamily="18" charset="0"/>
                <a:cs typeface="Times New Roman" pitchFamily="18" charset="0"/>
              </a:rPr>
              <a:t>for one year </a:t>
            </a:r>
            <a:r>
              <a:rPr lang="en-US" sz="2000" dirty="0">
                <a:solidFill>
                  <a:srgbClr val="FF0000"/>
                </a:solidFill>
                <a:latin typeface="Times New Roman" pitchFamily="18" charset="0"/>
                <a:cs typeface="Times New Roman" pitchFamily="18" charset="0"/>
              </a:rPr>
              <a:t>(your guarantee is your signature on the application)</a:t>
            </a: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3.7 – keep your records for at least 3 years</a:t>
            </a: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5.2 – must provide at least 24 hours notice for final inspection</a:t>
            </a:r>
          </a:p>
        </p:txBody>
      </p:sp>
      <p:pic>
        <p:nvPicPr>
          <p:cNvPr id="2" name="Recorded Sound">
            <a:hlinkClick r:id="" action="ppaction://media"/>
            <a:extLst>
              <a:ext uri="{FF2B5EF4-FFF2-40B4-BE49-F238E27FC236}">
                <a16:creationId xmlns:a16="http://schemas.microsoft.com/office/drawing/2014/main" id="{48BE1555-4BFF-22CE-A188-1C578F21E2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2800" b="1" dirty="0">
                <a:latin typeface="Times New Roman" pitchFamily="18" charset="0"/>
                <a:cs typeface="Times New Roman" pitchFamily="18" charset="0"/>
              </a:rPr>
              <a:t>Christian County Onsite Wastewater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5"/>
          <p:cNvSpPr>
            <a:spLocks noGrp="1"/>
          </p:cNvSpPr>
          <p:nvPr>
            <p:ph idx="1"/>
          </p:nvPr>
        </p:nvSpPr>
        <p:spPr>
          <a:xfrm>
            <a:off x="228600" y="1219200"/>
            <a:ext cx="5334000" cy="5440363"/>
          </a:xfrm>
        </p:spPr>
        <p:txBody>
          <a:bodyPr>
            <a:normAutofit lnSpcReduction="10000"/>
          </a:bodyPr>
          <a:lstStyle/>
          <a:p>
            <a:pPr algn="just"/>
            <a:r>
              <a:rPr lang="en-US" sz="2400" u="sng" dirty="0">
                <a:latin typeface="Times New Roman" pitchFamily="18" charset="0"/>
                <a:cs typeface="Times New Roman" pitchFamily="18" charset="0"/>
              </a:rPr>
              <a:t>Obtain a soil evaluation by a registered soil scientist</a:t>
            </a:r>
          </a:p>
          <a:p>
            <a:pPr lvl="1" algn="just"/>
            <a:r>
              <a:rPr lang="en-US" sz="2000" dirty="0">
                <a:latin typeface="Times New Roman" pitchFamily="18" charset="0"/>
                <a:cs typeface="Times New Roman" pitchFamily="18" charset="0"/>
              </a:rPr>
              <a:t>A list of registered soil scientists and contact information are available at CCHD</a:t>
            </a:r>
          </a:p>
          <a:p>
            <a:pPr algn="just"/>
            <a:endParaRPr lang="en-US" sz="2400" dirty="0">
              <a:latin typeface="Times New Roman" pitchFamily="18" charset="0"/>
              <a:cs typeface="Times New Roman" pitchFamily="18" charset="0"/>
            </a:endParaRPr>
          </a:p>
          <a:p>
            <a:pPr algn="just"/>
            <a:r>
              <a:rPr lang="en-US" sz="2400" b="1" dirty="0">
                <a:latin typeface="Times New Roman" pitchFamily="18" charset="0"/>
                <a:cs typeface="Times New Roman" pitchFamily="18" charset="0"/>
              </a:rPr>
              <a:t>The soil scientist performs a soil morphology evaluation</a:t>
            </a:r>
          </a:p>
          <a:p>
            <a:pPr lvl="1" algn="just"/>
            <a:r>
              <a:rPr lang="en-US" sz="2000" dirty="0">
                <a:latin typeface="Times New Roman" pitchFamily="18" charset="0"/>
                <a:cs typeface="Times New Roman" pitchFamily="18" charset="0"/>
              </a:rPr>
              <a:t>Only performing a percolation tests is not accepted as a valid soil evaluation in Christian County</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A minimum of </a:t>
            </a:r>
            <a:r>
              <a:rPr lang="en-US" sz="2400" u="sng" dirty="0">
                <a:latin typeface="Times New Roman" pitchFamily="18" charset="0"/>
                <a:cs typeface="Times New Roman" pitchFamily="18" charset="0"/>
              </a:rPr>
              <a:t>one soil pit </a:t>
            </a:r>
            <a:r>
              <a:rPr lang="en-US" sz="2400" dirty="0">
                <a:latin typeface="Times New Roman" pitchFamily="18" charset="0"/>
                <a:cs typeface="Times New Roman" pitchFamily="18" charset="0"/>
              </a:rPr>
              <a:t>of a depth of a </a:t>
            </a:r>
            <a:r>
              <a:rPr lang="en-US" sz="2400" u="sng" dirty="0">
                <a:latin typeface="Times New Roman" pitchFamily="18" charset="0"/>
                <a:cs typeface="Times New Roman" pitchFamily="18" charset="0"/>
              </a:rPr>
              <a:t>minimum of 48 inches</a:t>
            </a:r>
            <a:r>
              <a:rPr lang="en-US" sz="2400" dirty="0">
                <a:latin typeface="Times New Roman" pitchFamily="18" charset="0"/>
                <a:cs typeface="Times New Roman" pitchFamily="18" charset="0"/>
              </a:rPr>
              <a:t> is required to determine significant soil characteristics</a:t>
            </a:r>
          </a:p>
          <a:p>
            <a:pPr algn="just"/>
            <a:endParaRPr lang="en-US" sz="2400" dirty="0">
              <a:latin typeface="Times New Roman" pitchFamily="18" charset="0"/>
              <a:cs typeface="Times New Roman" pitchFamily="18" charset="0"/>
            </a:endParaRPr>
          </a:p>
        </p:txBody>
      </p:sp>
      <p:pic>
        <p:nvPicPr>
          <p:cNvPr id="245762" name="Picture 2" descr="http://gdb.voanews.com/5D8F59B9-96EA-4177-9332-C3B977310870_mw1024_s_n.gif"/>
          <p:cNvPicPr>
            <a:picLocks noChangeAspect="1" noChangeArrowheads="1"/>
          </p:cNvPicPr>
          <p:nvPr/>
        </p:nvPicPr>
        <p:blipFill>
          <a:blip r:embed="rId5" cstate="print"/>
          <a:srcRect/>
          <a:stretch>
            <a:fillRect/>
          </a:stretch>
        </p:blipFill>
        <p:spPr bwMode="auto">
          <a:xfrm>
            <a:off x="6019800" y="1295400"/>
            <a:ext cx="2307028" cy="3429000"/>
          </a:xfrm>
          <a:prstGeom prst="rect">
            <a:avLst/>
          </a:prstGeom>
          <a:noFill/>
        </p:spPr>
      </p:pic>
      <p:pic>
        <p:nvPicPr>
          <p:cNvPr id="245764" name="Picture 4" descr="http://www.sccd.org/images/sphoto_soilscience.png"/>
          <p:cNvPicPr>
            <a:picLocks noChangeAspect="1" noChangeArrowheads="1"/>
          </p:cNvPicPr>
          <p:nvPr/>
        </p:nvPicPr>
        <p:blipFill>
          <a:blip r:embed="rId6" cstate="print"/>
          <a:srcRect/>
          <a:stretch>
            <a:fillRect/>
          </a:stretch>
        </p:blipFill>
        <p:spPr bwMode="auto">
          <a:xfrm>
            <a:off x="6019800" y="4952999"/>
            <a:ext cx="1752600" cy="1684611"/>
          </a:xfrm>
          <a:prstGeom prst="rect">
            <a:avLst/>
          </a:prstGeom>
          <a:noFill/>
        </p:spPr>
      </p:pic>
      <p:pic>
        <p:nvPicPr>
          <p:cNvPr id="7" name="Picture 10" descr="http://www.naccho.org/images/PHlogo.jpg"/>
          <p:cNvPicPr>
            <a:picLocks noChangeAspect="1" noChangeArrowheads="1"/>
          </p:cNvPicPr>
          <p:nvPr/>
        </p:nvPicPr>
        <p:blipFill>
          <a:blip r:embed="rId7"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3A043FD7-F773-E2BF-56C4-FBB4D1EF59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2902" y="3048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2800" b="1" dirty="0">
                <a:latin typeface="Times New Roman" pitchFamily="18" charset="0"/>
                <a:cs typeface="Times New Roman" pitchFamily="18" charset="0"/>
              </a:rPr>
              <a:t>Christian County Onsite Wastewater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a:spLocks noGrp="1"/>
          </p:cNvSpPr>
          <p:nvPr>
            <p:ph idx="1"/>
          </p:nvPr>
        </p:nvSpPr>
        <p:spPr>
          <a:xfrm>
            <a:off x="228600" y="1219200"/>
            <a:ext cx="8915400" cy="5440363"/>
          </a:xfrm>
        </p:spPr>
        <p:txBody>
          <a:bodyPr>
            <a:normAutofit/>
          </a:bodyPr>
          <a:lstStyle/>
          <a:p>
            <a:r>
              <a:rPr lang="en-US" sz="2400" u="sng" dirty="0">
                <a:latin typeface="Times New Roman" pitchFamily="18" charset="0"/>
                <a:cs typeface="Times New Roman" pitchFamily="18" charset="0"/>
              </a:rPr>
              <a:t>Obtain a soil evaluation by a registered soil scientist</a:t>
            </a:r>
          </a:p>
          <a:p>
            <a:pPr lvl="1"/>
            <a:r>
              <a:rPr lang="en-US" sz="2000" dirty="0">
                <a:latin typeface="Times New Roman" pitchFamily="18" charset="0"/>
                <a:cs typeface="Times New Roman" pitchFamily="18" charset="0"/>
              </a:rPr>
              <a:t>A list of registered soil scientists and contact information are available at CCHD</a:t>
            </a: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The soil morphology report includes information such as: </a:t>
            </a:r>
          </a:p>
          <a:p>
            <a:pPr>
              <a:buNone/>
            </a:pPr>
            <a:r>
              <a:rPr lang="en-US" sz="2400" dirty="0">
                <a:latin typeface="Times New Roman" pitchFamily="18" charset="0"/>
                <a:cs typeface="Times New Roman" pitchFamily="18" charset="0"/>
              </a:rPr>
              <a:t>	</a:t>
            </a:r>
            <a:r>
              <a:rPr lang="en-US" sz="2000" dirty="0">
                <a:latin typeface="Times New Roman" pitchFamily="18" charset="0"/>
                <a:cs typeface="Times New Roman" pitchFamily="18" charset="0"/>
              </a:rPr>
              <a:t>1.  </a:t>
            </a:r>
            <a:r>
              <a:rPr lang="en-US" sz="2000" b="1" dirty="0">
                <a:latin typeface="Times New Roman" pitchFamily="18" charset="0"/>
                <a:cs typeface="Times New Roman" pitchFamily="18" charset="0"/>
              </a:rPr>
              <a:t>Topography</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and landscape position.  </a:t>
            </a:r>
          </a:p>
          <a:p>
            <a:pPr>
              <a:buNone/>
            </a:pPr>
            <a:r>
              <a:rPr lang="en-US" sz="2000" dirty="0">
                <a:latin typeface="Times New Roman" pitchFamily="18" charset="0"/>
                <a:cs typeface="Times New Roman" pitchFamily="18" charset="0"/>
              </a:rPr>
              <a:t>	2.  </a:t>
            </a:r>
            <a:r>
              <a:rPr lang="en-US" sz="2000" b="1" dirty="0">
                <a:latin typeface="Times New Roman" pitchFamily="18" charset="0"/>
                <a:cs typeface="Times New Roman" pitchFamily="18" charset="0"/>
              </a:rPr>
              <a:t>Soil Morphology</a:t>
            </a:r>
            <a:endParaRPr lang="en-US" sz="2000" dirty="0">
              <a:latin typeface="Times New Roman" pitchFamily="18" charset="0"/>
              <a:cs typeface="Times New Roman" pitchFamily="18" charset="0"/>
            </a:endParaRPr>
          </a:p>
          <a:p>
            <a:pPr>
              <a:buNone/>
            </a:pPr>
            <a:r>
              <a:rPr lang="en-US" sz="2000" dirty="0">
                <a:latin typeface="Times New Roman" pitchFamily="18" charset="0"/>
                <a:cs typeface="Times New Roman" pitchFamily="18" charset="0"/>
              </a:rPr>
              <a:t>	3.  </a:t>
            </a:r>
            <a:r>
              <a:rPr lang="en-US" sz="2000" b="1" dirty="0">
                <a:latin typeface="Times New Roman" pitchFamily="18" charset="0"/>
                <a:cs typeface="Times New Roman" pitchFamily="18" charset="0"/>
              </a:rPr>
              <a:t>Soil drainage</a:t>
            </a:r>
            <a:endParaRPr lang="en-US" sz="2000" dirty="0">
              <a:latin typeface="Times New Roman" pitchFamily="18" charset="0"/>
              <a:cs typeface="Times New Roman" pitchFamily="18" charset="0"/>
            </a:endParaRPr>
          </a:p>
          <a:p>
            <a:pPr>
              <a:buNone/>
            </a:pPr>
            <a:r>
              <a:rPr lang="en-US" sz="2000" dirty="0">
                <a:latin typeface="Times New Roman" pitchFamily="18" charset="0"/>
                <a:cs typeface="Times New Roman" pitchFamily="18" charset="0"/>
              </a:rPr>
              <a:t>	4.  </a:t>
            </a:r>
            <a:r>
              <a:rPr lang="en-US" sz="2000" b="1" dirty="0">
                <a:latin typeface="Times New Roman" pitchFamily="18" charset="0"/>
                <a:cs typeface="Times New Roman" pitchFamily="18" charset="0"/>
              </a:rPr>
              <a:t>Restrictive soil horizons</a:t>
            </a:r>
            <a:endParaRPr lang="en-US" sz="2000" dirty="0">
              <a:latin typeface="Times New Roman" pitchFamily="18" charset="0"/>
              <a:cs typeface="Times New Roman" pitchFamily="18" charset="0"/>
            </a:endParaRPr>
          </a:p>
          <a:p>
            <a:pPr>
              <a:buNone/>
            </a:pPr>
            <a:r>
              <a:rPr lang="en-US" sz="2000" dirty="0">
                <a:latin typeface="Times New Roman" pitchFamily="18" charset="0"/>
                <a:cs typeface="Times New Roman" pitchFamily="18" charset="0"/>
              </a:rPr>
              <a:t>	5.  </a:t>
            </a:r>
            <a:r>
              <a:rPr lang="en-US" sz="2000" b="1" dirty="0">
                <a:latin typeface="Times New Roman" pitchFamily="18" charset="0"/>
                <a:cs typeface="Times New Roman" pitchFamily="18" charset="0"/>
              </a:rPr>
              <a:t>Soil Depth</a:t>
            </a:r>
            <a:r>
              <a:rPr lang="en-US" sz="2000" dirty="0">
                <a:latin typeface="Times New Roman" pitchFamily="18" charset="0"/>
                <a:cs typeface="Times New Roman" pitchFamily="18" charset="0"/>
              </a:rPr>
              <a:t>.</a:t>
            </a:r>
          </a:p>
          <a:p>
            <a:pPr>
              <a:buNone/>
            </a:pPr>
            <a:r>
              <a:rPr lang="en-US" sz="2000" dirty="0">
                <a:latin typeface="Times New Roman" pitchFamily="18" charset="0"/>
                <a:cs typeface="Times New Roman" pitchFamily="18" charset="0"/>
              </a:rPr>
              <a:t>	6.  </a:t>
            </a:r>
            <a:r>
              <a:rPr lang="en-US" sz="2000" b="1" dirty="0">
                <a:latin typeface="Times New Roman" pitchFamily="18" charset="0"/>
                <a:cs typeface="Times New Roman" pitchFamily="18" charset="0"/>
              </a:rPr>
              <a:t>Available space</a:t>
            </a:r>
          </a:p>
        </p:txBody>
      </p:sp>
      <p:grpSp>
        <p:nvGrpSpPr>
          <p:cNvPr id="6" name="Group 5"/>
          <p:cNvGrpSpPr>
            <a:grpSpLocks/>
          </p:cNvGrpSpPr>
          <p:nvPr/>
        </p:nvGrpSpPr>
        <p:grpSpPr bwMode="auto">
          <a:xfrm>
            <a:off x="914400" y="685800"/>
            <a:ext cx="7588250" cy="5819660"/>
            <a:chOff x="442" y="413"/>
            <a:chExt cx="4780" cy="3287"/>
          </a:xfrm>
        </p:grpSpPr>
        <p:pic>
          <p:nvPicPr>
            <p:cNvPr id="8" name="Picture 3"/>
            <p:cNvPicPr>
              <a:picLocks noChangeArrowheads="1"/>
            </p:cNvPicPr>
            <p:nvPr/>
          </p:nvPicPr>
          <p:blipFill>
            <a:blip r:embed="rId5" cstate="print"/>
            <a:srcRect/>
            <a:stretch>
              <a:fillRect/>
            </a:stretch>
          </p:blipFill>
          <p:spPr bwMode="auto">
            <a:xfrm>
              <a:off x="2352" y="2065"/>
              <a:ext cx="2736" cy="1635"/>
            </a:xfrm>
            <a:prstGeom prst="rect">
              <a:avLst/>
            </a:prstGeom>
            <a:noFill/>
            <a:ln w="12700">
              <a:noFill/>
              <a:miter lim="800000"/>
              <a:headEnd/>
              <a:tailEnd/>
            </a:ln>
          </p:spPr>
        </p:pic>
        <p:sp>
          <p:nvSpPr>
            <p:cNvPr id="9" name="Rectangle 4"/>
            <p:cNvSpPr>
              <a:spLocks noChangeArrowheads="1"/>
            </p:cNvSpPr>
            <p:nvPr/>
          </p:nvSpPr>
          <p:spPr bwMode="auto">
            <a:xfrm>
              <a:off x="442" y="413"/>
              <a:ext cx="4780" cy="2390"/>
            </a:xfrm>
            <a:prstGeom prst="rect">
              <a:avLst/>
            </a:prstGeom>
            <a:noFill/>
            <a:ln w="12700">
              <a:noFill/>
              <a:miter lim="800000"/>
              <a:headEnd/>
              <a:tailEnd/>
            </a:ln>
          </p:spPr>
          <p:txBody>
            <a:bodyPr wrap="none" anchor="ctr"/>
            <a:lstStyle/>
            <a:p>
              <a:endParaRPr lang="en-US" altLang="en-US"/>
            </a:p>
          </p:txBody>
        </p:sp>
      </p:grpSp>
      <p:pic>
        <p:nvPicPr>
          <p:cNvPr id="10" name="Picture 10" descr="http://www.naccho.org/images/PHlogo.jpg"/>
          <p:cNvPicPr>
            <a:picLocks noChangeAspect="1" noChangeArrowheads="1"/>
          </p:cNvPicPr>
          <p:nvPr/>
        </p:nvPicPr>
        <p:blipFill>
          <a:blip r:embed="rId6"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284A6C8F-FEBC-8DBC-3164-43825F7867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0498" y="3048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2800" b="1" dirty="0">
                <a:latin typeface="Times New Roman" pitchFamily="18" charset="0"/>
                <a:cs typeface="Times New Roman" pitchFamily="18" charset="0"/>
              </a:rPr>
              <a:t>Christian County Onsite Wastewater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a:spLocks noGrp="1"/>
          </p:cNvSpPr>
          <p:nvPr>
            <p:ph idx="1"/>
          </p:nvPr>
        </p:nvSpPr>
        <p:spPr>
          <a:xfrm>
            <a:off x="228600" y="1219200"/>
            <a:ext cx="8458200" cy="5638799"/>
          </a:xfrm>
        </p:spPr>
        <p:txBody>
          <a:bodyPr>
            <a:normAutofit/>
          </a:bodyPr>
          <a:lstStyle/>
          <a:p>
            <a:r>
              <a:rPr lang="en-US" sz="2400" u="sng" dirty="0">
                <a:latin typeface="Times New Roman" pitchFamily="18" charset="0"/>
                <a:cs typeface="Times New Roman" pitchFamily="18" charset="0"/>
              </a:rPr>
              <a:t>Obtain a soil evaluation by a registered soil scientist</a:t>
            </a:r>
          </a:p>
          <a:p>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Each of the six factors will be given a </a:t>
            </a:r>
            <a:r>
              <a:rPr lang="en-US" sz="2400" b="1" dirty="0">
                <a:latin typeface="Times New Roman" pitchFamily="18" charset="0"/>
                <a:cs typeface="Times New Roman" pitchFamily="18" charset="0"/>
              </a:rPr>
              <a:t>limitation rating </a:t>
            </a:r>
            <a:r>
              <a:rPr lang="en-US" sz="2400" dirty="0">
                <a:latin typeface="Times New Roman" pitchFamily="18" charset="0"/>
                <a:cs typeface="Times New Roman" pitchFamily="18" charset="0"/>
              </a:rPr>
              <a:t>by the soil scientist (</a:t>
            </a:r>
            <a:r>
              <a:rPr lang="en-US" sz="2400" u="sng" dirty="0">
                <a:latin typeface="Times New Roman" pitchFamily="18" charset="0"/>
                <a:cs typeface="Times New Roman" pitchFamily="18" charset="0"/>
              </a:rPr>
              <a:t>slight, moderate, severe</a:t>
            </a:r>
            <a:r>
              <a:rPr lang="en-US" sz="2400" dirty="0">
                <a:latin typeface="Times New Roman" pitchFamily="18" charset="0"/>
                <a:cs typeface="Times New Roman" pitchFamily="18" charset="0"/>
              </a:rPr>
              <a:t>) and the overall limitation rating of the site is based on the most limiting factor.</a:t>
            </a:r>
          </a:p>
          <a:p>
            <a:pPr marL="0" indent="0" algn="just">
              <a:buNone/>
            </a:pP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Based on the soil morphology report, the soil scientist will recommend the optimal area to install the onsite wastewater treatment system.</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The soil scientist specifies a “represented area” and gives the rep. area a loading rate in </a:t>
            </a:r>
            <a:r>
              <a:rPr lang="en-US" sz="2400" dirty="0" err="1">
                <a:latin typeface="Times New Roman" pitchFamily="18" charset="0"/>
                <a:cs typeface="Times New Roman" pitchFamily="18" charset="0"/>
              </a:rPr>
              <a:t>gpd</a:t>
            </a:r>
            <a:r>
              <a:rPr lang="en-US" sz="2400" dirty="0">
                <a:latin typeface="Times New Roman" pitchFamily="18" charset="0"/>
                <a:cs typeface="Times New Roman" pitchFamily="18" charset="0"/>
              </a:rPr>
              <a:t>/ft</a:t>
            </a:r>
            <a:r>
              <a:rPr lang="en-US" sz="2400" baseline="30000" dirty="0">
                <a:latin typeface="Times New Roman" pitchFamily="18" charset="0"/>
                <a:cs typeface="Times New Roman" pitchFamily="18" charset="0"/>
              </a:rPr>
              <a:t>2  </a:t>
            </a:r>
            <a:r>
              <a:rPr lang="en-US" sz="2400" dirty="0">
                <a:latin typeface="Times New Roman" pitchFamily="18" charset="0"/>
                <a:cs typeface="Times New Roman" pitchFamily="18" charset="0"/>
              </a:rPr>
              <a:t>(a number that specifies how well the soil can absorb.)</a:t>
            </a:r>
            <a:endParaRPr lang="en-US" sz="2400" baseline="30000" dirty="0">
              <a:latin typeface="Times New Roman" pitchFamily="18" charset="0"/>
              <a:cs typeface="Times New Roman" pitchFamily="18" charset="0"/>
            </a:endParaRPr>
          </a:p>
          <a:p>
            <a:pPr marL="0" indent="0" algn="just">
              <a:buNone/>
            </a:pPr>
            <a:endParaRPr lang="en-US" sz="2400" baseline="30000" dirty="0">
              <a:latin typeface="Times New Roman" pitchFamily="18" charset="0"/>
              <a:cs typeface="Times New Roman" pitchFamily="18" charset="0"/>
            </a:endParaRPr>
          </a:p>
          <a:p>
            <a:pPr marL="0" indent="0" algn="just">
              <a:buNone/>
            </a:pPr>
            <a:endParaRPr lang="en-US" sz="2400" baseline="300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p>
            <a:pPr algn="just"/>
            <a:endParaRPr lang="en-US" sz="2400" b="1" dirty="0">
              <a:latin typeface="Times New Roman" pitchFamily="18" charset="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105C1DCB-34AF-CE96-6D7B-48903E628D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2800" b="1" dirty="0">
                <a:latin typeface="Times New Roman" pitchFamily="18" charset="0"/>
                <a:cs typeface="Times New Roman" pitchFamily="18" charset="0"/>
              </a:rPr>
              <a:t>Christian County Onsite Wastewater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a:spLocks noGrp="1"/>
          </p:cNvSpPr>
          <p:nvPr>
            <p:ph idx="1"/>
          </p:nvPr>
        </p:nvSpPr>
        <p:spPr>
          <a:xfrm>
            <a:off x="228600" y="1219200"/>
            <a:ext cx="8382000" cy="5638799"/>
          </a:xfrm>
        </p:spPr>
        <p:txBody>
          <a:bodyPr>
            <a:normAutofit/>
          </a:bodyPr>
          <a:lstStyle/>
          <a:p>
            <a:pPr algn="just"/>
            <a:r>
              <a:rPr lang="en-US" sz="2000" dirty="0">
                <a:latin typeface="Times New Roman" pitchFamily="18" charset="0"/>
                <a:cs typeface="Times New Roman" pitchFamily="18" charset="0"/>
              </a:rPr>
              <a:t>After submission of the three required items: (1) soil morphology report, (2) permit application, and (3) sketch plan, a CCHD EPHS will conduct a pre-site evaluation </a:t>
            </a:r>
            <a:r>
              <a:rPr lang="en-US" sz="2000" b="1" dirty="0">
                <a:latin typeface="Times New Roman" pitchFamily="18" charset="0"/>
                <a:cs typeface="Times New Roman" pitchFamily="18" charset="0"/>
              </a:rPr>
              <a:t>within five (5) working days </a:t>
            </a:r>
            <a:r>
              <a:rPr lang="en-US" sz="2000" dirty="0">
                <a:latin typeface="Times New Roman" pitchFamily="18" charset="0"/>
                <a:cs typeface="Times New Roman" pitchFamily="18" charset="0"/>
              </a:rPr>
              <a:t>of date of submission</a:t>
            </a:r>
          </a:p>
          <a:p>
            <a:pPr marL="0" indent="0" algn="just">
              <a:buNone/>
            </a:pP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The site should be flagged, labeled (laterals, tank, pump, etc.), and or staked/painted and should match what the sketched plan depicts</a:t>
            </a:r>
          </a:p>
          <a:p>
            <a:pPr>
              <a:buNone/>
            </a:pPr>
            <a:r>
              <a:rPr lang="en-US" sz="2400" dirty="0">
                <a:latin typeface="Times New Roman" pitchFamily="18" charset="0"/>
                <a:cs typeface="Times New Roman" pitchFamily="18" charset="0"/>
              </a:rPr>
              <a:t> </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820ADCDD-985E-AB0B-8F81-E7564D4740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277333"/>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2800" b="1" dirty="0">
                <a:latin typeface="Times New Roman" pitchFamily="18" charset="0"/>
                <a:cs typeface="Times New Roman" pitchFamily="18" charset="0"/>
              </a:rPr>
              <a:t>Christian County Onsite Wastewater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Box 4"/>
          <p:cNvSpPr txBox="1">
            <a:spLocks noChangeArrowheads="1"/>
          </p:cNvSpPr>
          <p:nvPr/>
        </p:nvSpPr>
        <p:spPr bwMode="auto">
          <a:xfrm>
            <a:off x="1295400" y="936625"/>
            <a:ext cx="8305800" cy="5997575"/>
          </a:xfrm>
          <a:prstGeom prst="rect">
            <a:avLst/>
          </a:prstGeom>
          <a:noFill/>
          <a:ln w="12700">
            <a:noFill/>
            <a:miter lim="800000"/>
            <a:headEnd/>
            <a:tailEnd/>
          </a:ln>
        </p:spPr>
        <p:txBody>
          <a:bodyPr wrap="square">
            <a:spAutoFit/>
          </a:bodyPr>
          <a:lstStyle/>
          <a:p>
            <a:pPr marL="457200" indent="-457200"/>
            <a:endParaRPr lang="en-US" altLang="en-US" sz="1800" b="1" dirty="0"/>
          </a:p>
          <a:p>
            <a:pPr marL="457200" indent="-457200"/>
            <a:r>
              <a:rPr lang="en-US" altLang="en-US" sz="1800" b="1" dirty="0"/>
              <a:t>SECTION X:  Fee schedule (page 16)</a:t>
            </a:r>
            <a:endParaRPr lang="en-US" altLang="en-US" sz="1800" dirty="0"/>
          </a:p>
          <a:p>
            <a:pPr marL="457200" indent="-457200"/>
            <a:r>
              <a:rPr lang="en-US" altLang="en-US" sz="1800" dirty="0"/>
              <a:t>      Fees are as follows:</a:t>
            </a:r>
          </a:p>
          <a:p>
            <a:pPr marL="457200" indent="-457200"/>
            <a:r>
              <a:rPr lang="en-US" altLang="en-US" sz="1800" dirty="0"/>
              <a:t>On-site systems</a:t>
            </a:r>
          </a:p>
          <a:p>
            <a:pPr marL="457200" indent="-457200"/>
            <a:r>
              <a:rPr lang="en-US" altLang="en-US" sz="1800" dirty="0"/>
              <a:t>	Residential (new &amp; rehabs)			$75.00</a:t>
            </a:r>
          </a:p>
          <a:p>
            <a:pPr marL="457200" indent="-457200"/>
            <a:r>
              <a:rPr lang="en-US" altLang="en-US" sz="1800" dirty="0"/>
              <a:t>Commercial (flows greater than 240 </a:t>
            </a:r>
            <a:r>
              <a:rPr lang="en-US" altLang="en-US" sz="1800" dirty="0" err="1"/>
              <a:t>gpd</a:t>
            </a:r>
            <a:r>
              <a:rPr lang="en-US" altLang="en-US" sz="1800" dirty="0"/>
              <a:t>)         		$100.00</a:t>
            </a:r>
          </a:p>
          <a:p>
            <a:pPr marL="457200" indent="-457200"/>
            <a:r>
              <a:rPr lang="en-US" altLang="en-US" sz="1800" dirty="0"/>
              <a:t>	Commercial (flows less than 240 </a:t>
            </a:r>
            <a:r>
              <a:rPr lang="en-US" altLang="en-US" sz="1800" dirty="0" err="1"/>
              <a:t>gpd</a:t>
            </a:r>
            <a:r>
              <a:rPr lang="en-US" altLang="en-US" sz="1800" dirty="0"/>
              <a:t>)		$75.00</a:t>
            </a:r>
          </a:p>
          <a:p>
            <a:pPr marL="457200" indent="-457200"/>
            <a:r>
              <a:rPr lang="en-US" altLang="en-US" sz="1800" dirty="0"/>
              <a:t>	Gray water system				$50.00</a:t>
            </a:r>
          </a:p>
          <a:p>
            <a:pPr marL="457200" indent="-457200"/>
            <a:r>
              <a:rPr lang="en-US" altLang="en-US" sz="1800" dirty="0"/>
              <a:t>	Renewals:  (Permits are good for 1 year)</a:t>
            </a:r>
          </a:p>
          <a:p>
            <a:pPr marL="457200" indent="-457200"/>
            <a:r>
              <a:rPr lang="en-US" altLang="en-US" sz="1800" dirty="0"/>
              <a:t>		Unexpired permit			$5.00</a:t>
            </a:r>
          </a:p>
          <a:p>
            <a:pPr marL="457200" indent="-457200"/>
            <a:r>
              <a:rPr lang="en-US" altLang="en-US" sz="1800" dirty="0"/>
              <a:t>		Expired permit			$75.00</a:t>
            </a:r>
          </a:p>
          <a:p>
            <a:pPr marL="457200" indent="-457200"/>
            <a:r>
              <a:rPr lang="en-US" altLang="en-US" sz="1800" dirty="0"/>
              <a:t>	</a:t>
            </a:r>
            <a:r>
              <a:rPr lang="en-US" altLang="en-US" sz="1800" b="1" dirty="0"/>
              <a:t>Unnecessary trip charge			$20.00</a:t>
            </a:r>
          </a:p>
          <a:p>
            <a:pPr marL="457200" indent="-457200"/>
            <a:r>
              <a:rPr lang="en-US" altLang="en-US" sz="1800" dirty="0"/>
              <a:t>	Transfer Fee				$25.00</a:t>
            </a:r>
          </a:p>
          <a:p>
            <a:pPr marL="457200" indent="-457200"/>
            <a:r>
              <a:rPr lang="en-US" altLang="en-US" sz="1800" dirty="0"/>
              <a:t>	Tank Leak Test (includes initial &amp; follow up)	$40.00</a:t>
            </a:r>
          </a:p>
          <a:p>
            <a:pPr marL="457200" indent="-457200"/>
            <a:r>
              <a:rPr lang="en-US" altLang="en-US" sz="1800" dirty="0"/>
              <a:t>Collection wastewater systems</a:t>
            </a:r>
          </a:p>
          <a:p>
            <a:pPr marL="457200" indent="-457200"/>
            <a:r>
              <a:rPr lang="en-US" altLang="en-US" sz="1800" dirty="0"/>
              <a:t>	Construction permit			$200.00</a:t>
            </a:r>
          </a:p>
          <a:p>
            <a:pPr marL="457200" indent="-457200"/>
            <a:r>
              <a:rPr lang="en-US" altLang="en-US" sz="1800" dirty="0"/>
              <a:t>	Inspection/sampling			$35.00 per trip/test</a:t>
            </a:r>
          </a:p>
          <a:p>
            <a:pPr marL="457200" indent="-457200"/>
            <a:r>
              <a:rPr lang="en-US" altLang="en-US" sz="1800" dirty="0"/>
              <a:t>Building Sewer Hook-up				$25.00</a:t>
            </a:r>
          </a:p>
          <a:p>
            <a:pPr marL="457200" indent="-457200"/>
            <a:r>
              <a:rPr lang="en-US" altLang="en-US" sz="1800" dirty="0"/>
              <a:t>Installer Training Fee				$50.00</a:t>
            </a:r>
          </a:p>
          <a:p>
            <a:pPr marL="457200" indent="-457200"/>
            <a:r>
              <a:rPr lang="en-US" altLang="en-US" sz="1800" dirty="0"/>
              <a:t>Temporary License Fee				$25.00</a:t>
            </a:r>
          </a:p>
          <a:p>
            <a:pPr marL="457200" indent="-457200">
              <a:spcBef>
                <a:spcPct val="50000"/>
              </a:spcBef>
            </a:pPr>
            <a:endParaRPr lang="en-US" altLang="en-US" sz="1800" dirty="0"/>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F6809A52-0FBB-83E2-5C86-649AB4C59C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4423" y="327025"/>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22" name="Object 2">
            <a:hlinkClick r:id="" action="ppaction://ole?verb=0"/>
          </p:cNvPr>
          <p:cNvGraphicFramePr>
            <a:graphicFrameLocks noGrp="1"/>
          </p:cNvGraphicFramePr>
          <p:nvPr>
            <p:ph idx="1"/>
          </p:nvPr>
        </p:nvGraphicFramePr>
        <p:xfrm>
          <a:off x="1447800" y="0"/>
          <a:ext cx="6248400" cy="6858000"/>
        </p:xfrm>
        <a:graphic>
          <a:graphicData uri="http://schemas.openxmlformats.org/presentationml/2006/ole">
            <mc:AlternateContent xmlns:mc="http://schemas.openxmlformats.org/markup-compatibility/2006">
              <mc:Choice xmlns:v="urn:schemas-microsoft-com:vml" Requires="v">
                <p:oleObj name="Document" r:id="rId5" imgW="4914900" imgH="6696075" progId="Word.Document.8">
                  <p:embed/>
                </p:oleObj>
              </mc:Choice>
              <mc:Fallback>
                <p:oleObj name="Document" r:id="rId5" imgW="4914900" imgH="6696075" progId="Word.Document.8">
                  <p:embed/>
                  <p:pic>
                    <p:nvPicPr>
                      <p:cNvPr id="0" name="Picture 43"/>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0"/>
                        <a:ext cx="6248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10" descr="http://www.naccho.org/images/PHlogo.jpg"/>
          <p:cNvPicPr>
            <a:picLocks noChangeAspect="1" noChangeArrowheads="1"/>
          </p:cNvPicPr>
          <p:nvPr/>
        </p:nvPicPr>
        <p:blipFill>
          <a:blip r:embed="rId7"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E6683A82-D694-256D-ED50-B25F1022C3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4800"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4" cstate="print"/>
          <a:srcRect t="613" r="1449" b="3276"/>
          <a:stretch>
            <a:fillRect/>
          </a:stretch>
        </p:blipFill>
        <p:spPr bwMode="auto">
          <a:xfrm>
            <a:off x="1828800" y="0"/>
            <a:ext cx="5334000" cy="6705600"/>
          </a:xfrm>
          <a:prstGeom prst="rect">
            <a:avLst/>
          </a:prstGeom>
          <a:noFill/>
          <a:ln w="12700" cap="flat" cmpd="sng">
            <a:noFill/>
            <a:prstDash val="solid"/>
            <a:miter lim="800000"/>
            <a:headEnd/>
            <a:tailEnd/>
          </a:ln>
        </p:spPr>
      </p:pic>
      <p:sp>
        <p:nvSpPr>
          <p:cNvPr id="3" name="Rectangle 2"/>
          <p:cNvSpPr/>
          <p:nvPr/>
        </p:nvSpPr>
        <p:spPr>
          <a:xfrm>
            <a:off x="2133600" y="4495800"/>
            <a:ext cx="5257800" cy="2209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5" name="Recorded Sound">
            <a:hlinkClick r:id="" action="ppaction://media"/>
            <a:extLst>
              <a:ext uri="{FF2B5EF4-FFF2-40B4-BE49-F238E27FC236}">
                <a16:creationId xmlns:a16="http://schemas.microsoft.com/office/drawing/2014/main" id="{8A5333C6-0D04-AC2A-4904-99EDCE247C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4" cstate="print"/>
          <a:srcRect b="2483"/>
          <a:stretch>
            <a:fillRect/>
          </a:stretch>
        </p:blipFill>
        <p:spPr bwMode="auto">
          <a:xfrm>
            <a:off x="152400" y="1828800"/>
            <a:ext cx="8807274" cy="3733800"/>
          </a:xfrm>
          <a:prstGeom prst="rect">
            <a:avLst/>
          </a:prstGeom>
          <a:noFill/>
          <a:ln w="12700" cap="flat" cmpd="sng">
            <a:noFill/>
            <a:prstDash val="solid"/>
            <a:miter lim="800000"/>
            <a:headEnd/>
            <a:tailEnd/>
          </a:ln>
        </p:spPr>
      </p:pic>
      <p:pic>
        <p:nvPicPr>
          <p:cNvPr id="3"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593D39A5-42B8-F097-8A17-AE44A18813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BD3F2F-4E01-4FBA-72D5-0A771E4DB870}"/>
              </a:ext>
            </a:extLst>
          </p:cNvPr>
          <p:cNvSpPr>
            <a:spLocks noGrp="1"/>
          </p:cNvSpPr>
          <p:nvPr>
            <p:ph type="title"/>
          </p:nvPr>
        </p:nvSpPr>
        <p:spPr/>
        <p:txBody>
          <a:bodyPr/>
          <a:lstStyle/>
          <a:p>
            <a:r>
              <a:rPr lang="en-US" b="1" dirty="0">
                <a:solidFill>
                  <a:srgbClr val="FF0000"/>
                </a:solidFill>
              </a:rPr>
              <a:t>***Instructions***</a:t>
            </a:r>
          </a:p>
        </p:txBody>
      </p:sp>
      <p:sp>
        <p:nvSpPr>
          <p:cNvPr id="5" name="Text Placeholder 4">
            <a:extLst>
              <a:ext uri="{FF2B5EF4-FFF2-40B4-BE49-F238E27FC236}">
                <a16:creationId xmlns:a16="http://schemas.microsoft.com/office/drawing/2014/main" id="{CFC217B7-0D64-30C2-0438-D9F61F836A3D}"/>
              </a:ext>
            </a:extLst>
          </p:cNvPr>
          <p:cNvSpPr>
            <a:spLocks noGrp="1"/>
          </p:cNvSpPr>
          <p:nvPr>
            <p:ph type="body" idx="1"/>
          </p:nvPr>
        </p:nvSpPr>
        <p:spPr/>
        <p:txBody>
          <a:bodyPr/>
          <a:lstStyle/>
          <a:p>
            <a:r>
              <a:rPr lang="en-US" dirty="0"/>
              <a:t>Installers</a:t>
            </a:r>
          </a:p>
        </p:txBody>
      </p:sp>
      <p:sp>
        <p:nvSpPr>
          <p:cNvPr id="6" name="Content Placeholder 5">
            <a:extLst>
              <a:ext uri="{FF2B5EF4-FFF2-40B4-BE49-F238E27FC236}">
                <a16:creationId xmlns:a16="http://schemas.microsoft.com/office/drawing/2014/main" id="{F42E51F8-0B31-67D4-F877-60155AA07EAE}"/>
              </a:ext>
            </a:extLst>
          </p:cNvPr>
          <p:cNvSpPr>
            <a:spLocks noGrp="1"/>
          </p:cNvSpPr>
          <p:nvPr>
            <p:ph sz="half" idx="2"/>
          </p:nvPr>
        </p:nvSpPr>
        <p:spPr>
          <a:xfrm>
            <a:off x="457199" y="2174875"/>
            <a:ext cx="4187825" cy="3616325"/>
          </a:xfrm>
        </p:spPr>
        <p:txBody>
          <a:bodyPr>
            <a:normAutofit/>
          </a:bodyPr>
          <a:lstStyle/>
          <a:p>
            <a:r>
              <a:rPr lang="en-US" sz="1600" dirty="0"/>
              <a:t>Must come to the office building at 301 E. Brick St, Ozark, during normal business hours </a:t>
            </a:r>
            <a:r>
              <a:rPr lang="en-US" sz="1000" dirty="0"/>
              <a:t>Mon-Fr 8:00-12</a:t>
            </a:r>
            <a:r>
              <a:rPr lang="en-US" sz="1000" dirty="0">
                <a:sym typeface="Wingdings" panose="05000000000000000000" pitchFamily="2" charset="2"/>
              </a:rPr>
              <a:t>:00 &amp; 1:00-4:30. Excluding holidays.</a:t>
            </a:r>
            <a:endParaRPr lang="en-US" sz="1600" dirty="0"/>
          </a:p>
          <a:p>
            <a:r>
              <a:rPr lang="en-US" sz="1600" dirty="0"/>
              <a:t>Provide your State onsite wastewater license or a copy of it for our records.</a:t>
            </a:r>
          </a:p>
          <a:p>
            <a:r>
              <a:rPr lang="en-US" sz="1600" dirty="0"/>
              <a:t>Pay the $50 license fee for Christian County</a:t>
            </a:r>
          </a:p>
          <a:p>
            <a:r>
              <a:rPr lang="en-US" sz="1600" dirty="0"/>
              <a:t>Fill out the provided informational sheet</a:t>
            </a:r>
          </a:p>
          <a:p>
            <a:r>
              <a:rPr lang="en-US" sz="1600" dirty="0"/>
              <a:t>Take the provided test with a passing score</a:t>
            </a:r>
          </a:p>
          <a:p>
            <a:r>
              <a:rPr lang="en-US" sz="1600" dirty="0"/>
              <a:t>Allow the department a 15 business day period to grade your test and mail a license</a:t>
            </a:r>
          </a:p>
        </p:txBody>
      </p:sp>
      <p:sp>
        <p:nvSpPr>
          <p:cNvPr id="7" name="Text Placeholder 6">
            <a:extLst>
              <a:ext uri="{FF2B5EF4-FFF2-40B4-BE49-F238E27FC236}">
                <a16:creationId xmlns:a16="http://schemas.microsoft.com/office/drawing/2014/main" id="{432211D2-07FF-8F15-B03B-EEDA12CF1979}"/>
              </a:ext>
            </a:extLst>
          </p:cNvPr>
          <p:cNvSpPr>
            <a:spLocks noGrp="1"/>
          </p:cNvSpPr>
          <p:nvPr>
            <p:ph type="body" sz="quarter" idx="3"/>
          </p:nvPr>
        </p:nvSpPr>
        <p:spPr/>
        <p:txBody>
          <a:bodyPr/>
          <a:lstStyle/>
          <a:p>
            <a:r>
              <a:rPr lang="en-US" dirty="0"/>
              <a:t>Home Owners</a:t>
            </a:r>
          </a:p>
        </p:txBody>
      </p:sp>
      <p:sp>
        <p:nvSpPr>
          <p:cNvPr id="8" name="Content Placeholder 7">
            <a:extLst>
              <a:ext uri="{FF2B5EF4-FFF2-40B4-BE49-F238E27FC236}">
                <a16:creationId xmlns:a16="http://schemas.microsoft.com/office/drawing/2014/main" id="{4FE01CE3-A991-EF8F-DD52-DB335A9C9538}"/>
              </a:ext>
            </a:extLst>
          </p:cNvPr>
          <p:cNvSpPr>
            <a:spLocks noGrp="1"/>
          </p:cNvSpPr>
          <p:nvPr>
            <p:ph sz="quarter" idx="4"/>
          </p:nvPr>
        </p:nvSpPr>
        <p:spPr>
          <a:xfrm>
            <a:off x="4645025" y="2174875"/>
            <a:ext cx="4346575" cy="3951288"/>
          </a:xfrm>
        </p:spPr>
        <p:txBody>
          <a:bodyPr>
            <a:normAutofit/>
          </a:bodyPr>
          <a:lstStyle/>
          <a:p>
            <a:r>
              <a:rPr lang="en-US" sz="1600" dirty="0"/>
              <a:t>Must come to the office building at 301 E. Brick St, Ozark, during normal business hours. </a:t>
            </a:r>
            <a:r>
              <a:rPr lang="en-US" sz="1000" dirty="0"/>
              <a:t>Mon-Fr 8:00-12</a:t>
            </a:r>
            <a:r>
              <a:rPr lang="en-US" sz="1000" dirty="0">
                <a:sym typeface="Wingdings" panose="05000000000000000000" pitchFamily="2" charset="2"/>
              </a:rPr>
              <a:t>:00 &amp; 1:00-4:30. Excluding holidays.</a:t>
            </a:r>
            <a:endParaRPr lang="en-US" sz="1600" dirty="0"/>
          </a:p>
          <a:p>
            <a:r>
              <a:rPr lang="en-US" sz="1600" dirty="0"/>
              <a:t>Fill out the provided informational sheet</a:t>
            </a:r>
          </a:p>
          <a:p>
            <a:r>
              <a:rPr lang="en-US" sz="1600" dirty="0"/>
              <a:t>Take the provided test with a passing score</a:t>
            </a:r>
          </a:p>
          <a:p>
            <a:r>
              <a:rPr lang="en-US" sz="1600" dirty="0"/>
              <a:t>Allow the department a 15 business day period to grade your test and contact you for the confirmation.</a:t>
            </a:r>
          </a:p>
          <a:p>
            <a:r>
              <a:rPr lang="en-US" sz="1600" b="1" dirty="0">
                <a:solidFill>
                  <a:srgbClr val="FF0000"/>
                </a:solidFill>
              </a:rPr>
              <a:t>Taking the test as a homeowner allows you apply for a septic permit for your property address alone. You will not be permitted to install anywhere else within the county. Proof of ownership will be required.</a:t>
            </a:r>
          </a:p>
          <a:p>
            <a:endParaRPr lang="en-US" sz="1600" dirty="0"/>
          </a:p>
          <a:p>
            <a:endParaRPr lang="en-US" sz="1400" dirty="0"/>
          </a:p>
        </p:txBody>
      </p:sp>
      <p:sp>
        <p:nvSpPr>
          <p:cNvPr id="9" name="TextBox 8">
            <a:extLst>
              <a:ext uri="{FF2B5EF4-FFF2-40B4-BE49-F238E27FC236}">
                <a16:creationId xmlns:a16="http://schemas.microsoft.com/office/drawing/2014/main" id="{DC7DBF6E-79A5-1D09-507C-D2058DC9BF53}"/>
              </a:ext>
            </a:extLst>
          </p:cNvPr>
          <p:cNvSpPr txBox="1"/>
          <p:nvPr/>
        </p:nvSpPr>
        <p:spPr>
          <a:xfrm>
            <a:off x="685800" y="5612765"/>
            <a:ext cx="8229600" cy="707886"/>
          </a:xfrm>
          <a:prstGeom prst="rect">
            <a:avLst/>
          </a:prstGeom>
          <a:noFill/>
          <a:ln>
            <a:solidFill>
              <a:schemeClr val="tx1"/>
            </a:solidFill>
          </a:ln>
        </p:spPr>
        <p:txBody>
          <a:bodyPr wrap="square" rtlCol="0">
            <a:spAutoFit/>
          </a:bodyPr>
          <a:lstStyle/>
          <a:p>
            <a:r>
              <a:rPr lang="en-US" sz="2000" dirty="0"/>
              <a:t>Please review the following presentation with the regulations of installing in Christian County. Click the audio icons for the voice over presentation. </a:t>
            </a:r>
          </a:p>
        </p:txBody>
      </p:sp>
    </p:spTree>
    <p:extLst>
      <p:ext uri="{BB962C8B-B14F-4D97-AF65-F5344CB8AC3E}">
        <p14:creationId xmlns:p14="http://schemas.microsoft.com/office/powerpoint/2010/main" val="1718484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2800" b="1" dirty="0">
                <a:latin typeface="Times New Roman" pitchFamily="18" charset="0"/>
                <a:cs typeface="Times New Roman" pitchFamily="18" charset="0"/>
              </a:rPr>
              <a:t>Christian County Onsite Wastewater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a:spLocks noGrp="1"/>
          </p:cNvSpPr>
          <p:nvPr>
            <p:ph idx="1"/>
          </p:nvPr>
        </p:nvSpPr>
        <p:spPr>
          <a:xfrm>
            <a:off x="228600" y="1219200"/>
            <a:ext cx="8382000" cy="5638799"/>
          </a:xfrm>
        </p:spPr>
        <p:txBody>
          <a:bodyPr>
            <a:normAutofit/>
          </a:bodyPr>
          <a:lstStyle/>
          <a:p>
            <a:r>
              <a:rPr lang="en-US" sz="2400" dirty="0">
                <a:latin typeface="Times New Roman" pitchFamily="18" charset="0"/>
                <a:cs typeface="Times New Roman" pitchFamily="18" charset="0"/>
              </a:rPr>
              <a:t>The </a:t>
            </a:r>
            <a:r>
              <a:rPr lang="en-US" sz="2400" b="1" dirty="0">
                <a:latin typeface="Times New Roman" pitchFamily="18" charset="0"/>
                <a:cs typeface="Times New Roman" pitchFamily="18" charset="0"/>
              </a:rPr>
              <a:t>pre-site</a:t>
            </a:r>
            <a:r>
              <a:rPr lang="en-US" sz="2400" dirty="0">
                <a:latin typeface="Times New Roman" pitchFamily="18" charset="0"/>
                <a:cs typeface="Times New Roman" pitchFamily="18" charset="0"/>
              </a:rPr>
              <a:t> evaluation involves:</a:t>
            </a:r>
          </a:p>
          <a:p>
            <a:pPr lvl="1" algn="just"/>
            <a:r>
              <a:rPr lang="en-US" sz="2000" dirty="0">
                <a:latin typeface="Times New Roman" pitchFamily="18" charset="0"/>
                <a:cs typeface="Times New Roman" pitchFamily="18" charset="0"/>
              </a:rPr>
              <a:t>Confirming the sketch plan has all pertinent information about the proposed system </a:t>
            </a:r>
          </a:p>
          <a:p>
            <a:pPr lvl="1" algn="just"/>
            <a:r>
              <a:rPr lang="en-US" sz="2000" dirty="0">
                <a:latin typeface="Times New Roman" pitchFamily="18" charset="0"/>
                <a:cs typeface="Times New Roman" pitchFamily="18" charset="0"/>
              </a:rPr>
              <a:t>Checking the flags to confirm the proposed system is accurately depicted on the sketch</a:t>
            </a:r>
          </a:p>
          <a:p>
            <a:pPr lvl="1" algn="just"/>
            <a:r>
              <a:rPr lang="en-US" sz="2000" dirty="0">
                <a:latin typeface="Times New Roman" pitchFamily="18" charset="0"/>
                <a:cs typeface="Times New Roman" pitchFamily="18" charset="0"/>
              </a:rPr>
              <a:t>All required setbacks are met</a:t>
            </a:r>
          </a:p>
          <a:p>
            <a:pPr lvl="1" algn="just"/>
            <a:r>
              <a:rPr lang="en-US" sz="2000" dirty="0">
                <a:latin typeface="Times New Roman" pitchFamily="18" charset="0"/>
                <a:cs typeface="Times New Roman" pitchFamily="18" charset="0"/>
              </a:rPr>
              <a:t>The system is within the represented area on the soil morphology report</a:t>
            </a:r>
          </a:p>
          <a:p>
            <a:pPr lvl="1" algn="just"/>
            <a:r>
              <a:rPr lang="en-US" sz="2000" dirty="0">
                <a:latin typeface="Times New Roman" pitchFamily="18" charset="0"/>
                <a:cs typeface="Times New Roman" pitchFamily="18" charset="0"/>
              </a:rPr>
              <a:t>No apparent geological formations in close proximity to proposed system that would increase groundwater contamination potential not mentioned on the sketch plan</a:t>
            </a:r>
          </a:p>
          <a:p>
            <a:pPr lvl="1" algn="just"/>
            <a:r>
              <a:rPr lang="en-US" sz="2000" dirty="0">
                <a:latin typeface="Times New Roman" pitchFamily="18" charset="0"/>
                <a:cs typeface="Times New Roman" pitchFamily="18" charset="0"/>
              </a:rPr>
              <a:t>Calculations were performed correctly (flow rates, LPP worksheets, linear feet of laterals required, commercial systems, septic tank size)</a:t>
            </a:r>
          </a:p>
          <a:p>
            <a:pPr lvl="1" algn="just"/>
            <a:r>
              <a:rPr lang="en-US" sz="2000" dirty="0">
                <a:latin typeface="Times New Roman" pitchFamily="18" charset="0"/>
                <a:cs typeface="Times New Roman" pitchFamily="18" charset="0"/>
              </a:rPr>
              <a:t>GPS location of test pits and lateral field</a:t>
            </a:r>
          </a:p>
          <a:p>
            <a:pPr lvl="1">
              <a:buNone/>
            </a:pPr>
            <a:endParaRPr lang="en-US" sz="20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2C7BE60D-1D83-8A0E-FA66-A96CB3E931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6953" y="298598"/>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4" cstate="print"/>
          <a:srcRect/>
          <a:stretch>
            <a:fillRect/>
          </a:stretch>
        </p:blipFill>
        <p:spPr bwMode="auto">
          <a:xfrm>
            <a:off x="1828800" y="0"/>
            <a:ext cx="5233070" cy="6753702"/>
          </a:xfrm>
          <a:prstGeom prst="rect">
            <a:avLst/>
          </a:prstGeom>
          <a:noFill/>
          <a:ln w="12700" cap="flat" cmpd="sng">
            <a:noFill/>
            <a:prstDash val="solid"/>
            <a:miter lim="800000"/>
            <a:headEnd/>
            <a:tailEnd/>
          </a:ln>
        </p:spPr>
      </p:pic>
      <p:pic>
        <p:nvPicPr>
          <p:cNvPr id="3"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9003C938-47A0-C658-53ED-CCC6A9B8AC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62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2" cstate="print"/>
          <a:srcRect/>
          <a:stretch>
            <a:fillRect/>
          </a:stretch>
        </p:blipFill>
        <p:spPr bwMode="auto">
          <a:xfrm>
            <a:off x="304800" y="609600"/>
            <a:ext cx="4427621" cy="4800600"/>
          </a:xfrm>
          <a:prstGeom prst="rect">
            <a:avLst/>
          </a:prstGeom>
          <a:noFill/>
          <a:ln w="12700" cap="flat" cmpd="sng">
            <a:noFill/>
            <a:prstDash val="solid"/>
            <a:miter lim="800000"/>
            <a:headEnd/>
            <a:tailEnd/>
          </a:ln>
        </p:spPr>
      </p:pic>
      <p:pic>
        <p:nvPicPr>
          <p:cNvPr id="239619" name="Picture 3"/>
          <p:cNvPicPr>
            <a:picLocks noChangeAspect="1" noChangeArrowheads="1"/>
          </p:cNvPicPr>
          <p:nvPr/>
        </p:nvPicPr>
        <p:blipFill>
          <a:blip r:embed="rId3" cstate="print"/>
          <a:srcRect r="2236"/>
          <a:stretch>
            <a:fillRect/>
          </a:stretch>
        </p:blipFill>
        <p:spPr bwMode="auto">
          <a:xfrm>
            <a:off x="4495800" y="609600"/>
            <a:ext cx="4343400" cy="4800600"/>
          </a:xfrm>
          <a:prstGeom prst="rect">
            <a:avLst/>
          </a:prstGeom>
          <a:noFill/>
          <a:ln w="12700" cap="flat" cmpd="sng">
            <a:noFill/>
            <a:prstDash val="solid"/>
            <a:miter lim="800000"/>
            <a:headEnd/>
            <a:tailEnd/>
          </a:ln>
        </p:spPr>
      </p:pic>
      <p:pic>
        <p:nvPicPr>
          <p:cNvPr id="4" name="Picture 10" descr="http://www.naccho.org/images/PHlogo.jpg"/>
          <p:cNvPicPr>
            <a:picLocks noChangeAspect="1" noChangeArrowheads="1"/>
          </p:cNvPicPr>
          <p:nvPr/>
        </p:nvPicPr>
        <p:blipFill>
          <a:blip r:embed="rId4" cstate="print"/>
          <a:srcRect/>
          <a:stretch>
            <a:fillRect/>
          </a:stretch>
        </p:blipFill>
        <p:spPr bwMode="auto">
          <a:xfrm>
            <a:off x="8319469" y="6137910"/>
            <a:ext cx="824531" cy="72009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cstate="print"/>
          <a:srcRect l="60350"/>
          <a:stretch>
            <a:fillRect/>
          </a:stretch>
        </p:blipFill>
        <p:spPr bwMode="auto">
          <a:xfrm>
            <a:off x="5076825" y="3562350"/>
            <a:ext cx="3505200" cy="1143000"/>
          </a:xfrm>
          <a:prstGeom prst="rect">
            <a:avLst/>
          </a:prstGeom>
          <a:noFill/>
          <a:ln w="12700" cap="flat" cmpd="sng">
            <a:noFill/>
            <a:prstDash val="solid"/>
            <a:miter lim="800000"/>
            <a:headEnd/>
            <a:tailEnd/>
          </a:ln>
        </p:spPr>
      </p:pic>
      <p:pic>
        <p:nvPicPr>
          <p:cNvPr id="240643" name="Picture 3"/>
          <p:cNvPicPr>
            <a:picLocks noChangeAspect="1" noChangeArrowheads="1"/>
          </p:cNvPicPr>
          <p:nvPr/>
        </p:nvPicPr>
        <p:blipFill>
          <a:blip r:embed="rId3" cstate="print"/>
          <a:srcRect/>
          <a:stretch>
            <a:fillRect/>
          </a:stretch>
        </p:blipFill>
        <p:spPr bwMode="auto">
          <a:xfrm>
            <a:off x="304800" y="1905000"/>
            <a:ext cx="4486275" cy="2800350"/>
          </a:xfrm>
          <a:prstGeom prst="rect">
            <a:avLst/>
          </a:prstGeom>
          <a:noFill/>
          <a:ln w="12700" cap="flat" cmpd="sng">
            <a:noFill/>
            <a:prstDash val="solid"/>
            <a:miter lim="800000"/>
            <a:headEnd/>
            <a:tailEnd/>
          </a:ln>
        </p:spPr>
      </p:pic>
      <p:pic>
        <p:nvPicPr>
          <p:cNvPr id="6" name="Picture 2"/>
          <p:cNvPicPr>
            <a:picLocks noChangeAspect="1" noChangeArrowheads="1"/>
          </p:cNvPicPr>
          <p:nvPr/>
        </p:nvPicPr>
        <p:blipFill>
          <a:blip r:embed="rId2" cstate="print"/>
          <a:srcRect r="64660"/>
          <a:stretch>
            <a:fillRect/>
          </a:stretch>
        </p:blipFill>
        <p:spPr bwMode="auto">
          <a:xfrm>
            <a:off x="5105400" y="1905000"/>
            <a:ext cx="3505200" cy="1143000"/>
          </a:xfrm>
          <a:prstGeom prst="rect">
            <a:avLst/>
          </a:prstGeom>
          <a:noFill/>
          <a:ln w="12700" cap="flat" cmpd="sng">
            <a:noFill/>
            <a:prstDash val="solid"/>
            <a:miter lim="800000"/>
            <a:headEnd/>
            <a:tailEnd/>
          </a:ln>
        </p:spPr>
      </p:pic>
      <p:pic>
        <p:nvPicPr>
          <p:cNvPr id="5" name="Picture 10" descr="http://www.naccho.org/images/PHlogo.jpg"/>
          <p:cNvPicPr>
            <a:picLocks noChangeAspect="1" noChangeArrowheads="1"/>
          </p:cNvPicPr>
          <p:nvPr/>
        </p:nvPicPr>
        <p:blipFill>
          <a:blip r:embed="rId4" cstate="print"/>
          <a:srcRect/>
          <a:stretch>
            <a:fillRect/>
          </a:stretch>
        </p:blipFill>
        <p:spPr bwMode="auto">
          <a:xfrm>
            <a:off x="8319469" y="6137910"/>
            <a:ext cx="824531" cy="72009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2800" b="1" dirty="0">
                <a:latin typeface="Times New Roman" pitchFamily="18" charset="0"/>
                <a:cs typeface="Times New Roman" pitchFamily="18" charset="0"/>
              </a:rPr>
              <a:t>Christian County Onsite Wastewater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a:spLocks noGrp="1"/>
          </p:cNvSpPr>
          <p:nvPr>
            <p:ph idx="1"/>
          </p:nvPr>
        </p:nvSpPr>
        <p:spPr>
          <a:xfrm>
            <a:off x="228600" y="1219200"/>
            <a:ext cx="8382000" cy="5638799"/>
          </a:xfrm>
        </p:spPr>
        <p:txBody>
          <a:bodyPr>
            <a:normAutofit/>
          </a:bodyPr>
          <a:lstStyle/>
          <a:p>
            <a:pPr algn="just"/>
            <a:r>
              <a:rPr lang="en-US" sz="2000" dirty="0">
                <a:latin typeface="Times New Roman" pitchFamily="18" charset="0"/>
                <a:cs typeface="Times New Roman" pitchFamily="18" charset="0"/>
              </a:rPr>
              <a:t>After the CCHD EPHS has approved the pre-site evaluation, the installer will be contacted and given a </a:t>
            </a:r>
            <a:r>
              <a:rPr lang="en-US" sz="2000" b="1" dirty="0">
                <a:latin typeface="Times New Roman" pitchFamily="18" charset="0"/>
                <a:cs typeface="Times New Roman" pitchFamily="18" charset="0"/>
              </a:rPr>
              <a:t>permit number (</a:t>
            </a:r>
            <a:r>
              <a:rPr lang="en-US" sz="2000" dirty="0">
                <a:latin typeface="Times New Roman" pitchFamily="18" charset="0"/>
                <a:cs typeface="Times New Roman" pitchFamily="18" charset="0"/>
              </a:rPr>
              <a:t>CCHD also gives the permit number to P &amp; Z – will need septic permit before building permit)</a:t>
            </a:r>
            <a:endParaRPr lang="en-US" sz="2000" b="1" dirty="0">
              <a:latin typeface="Times New Roman" pitchFamily="18" charset="0"/>
              <a:cs typeface="Times New Roman" pitchFamily="18" charset="0"/>
            </a:endParaRPr>
          </a:p>
          <a:p>
            <a:pPr algn="just"/>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If after the pre-site evaluation, the EPHS does not approve the pre-site evaluation, the installer will be notified regarding what changes need to made in order to comply with Christian County standards; a second pre-site evaluation may be needed</a:t>
            </a:r>
          </a:p>
          <a:p>
            <a:pPr algn="just"/>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Once a permit number has been issued, </a:t>
            </a:r>
            <a:r>
              <a:rPr lang="en-US" sz="2000" b="1" dirty="0">
                <a:latin typeface="Times New Roman" pitchFamily="18" charset="0"/>
                <a:cs typeface="Times New Roman" pitchFamily="18" charset="0"/>
              </a:rPr>
              <a:t>the installer will receive a text with the new permit number,</a:t>
            </a:r>
            <a:r>
              <a:rPr lang="en-US" sz="2000" dirty="0">
                <a:latin typeface="Times New Roman" pitchFamily="18" charset="0"/>
                <a:cs typeface="Times New Roman" pitchFamily="18" charset="0"/>
              </a:rPr>
              <a:t> and the construction of the onsite wastewater treatment system may begin and must be installed in the manner in which it was approved on the permit application. </a:t>
            </a:r>
            <a:r>
              <a:rPr lang="en-US" sz="2000" b="1" dirty="0">
                <a:solidFill>
                  <a:srgbClr val="FF0000"/>
                </a:solidFill>
                <a:latin typeface="Times New Roman" pitchFamily="18" charset="0"/>
                <a:cs typeface="Times New Roman" pitchFamily="18" charset="0"/>
              </a:rPr>
              <a:t>Reminder:</a:t>
            </a:r>
            <a:r>
              <a:rPr lang="en-US" sz="2000" dirty="0">
                <a:solidFill>
                  <a:srgbClr val="FF0000"/>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Permits are valid for one (1) year. You must keep track of your permit expiration dates.</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ABE6959B-9325-941C-BE90-B7CEE76CC8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2800" b="1" dirty="0">
                <a:latin typeface="Times New Roman" pitchFamily="18" charset="0"/>
                <a:cs typeface="Times New Roman" pitchFamily="18" charset="0"/>
              </a:rPr>
              <a:t>Christian County Onsite Wastewater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a:spLocks noGrp="1"/>
          </p:cNvSpPr>
          <p:nvPr>
            <p:ph idx="1"/>
          </p:nvPr>
        </p:nvSpPr>
        <p:spPr>
          <a:xfrm>
            <a:off x="304800" y="1524001"/>
            <a:ext cx="8229600" cy="5638799"/>
          </a:xfrm>
        </p:spPr>
        <p:txBody>
          <a:bodyPr>
            <a:normAutofit/>
          </a:bodyPr>
          <a:lstStyle/>
          <a:p>
            <a:pPr algn="just"/>
            <a:r>
              <a:rPr lang="en-US" sz="2400" dirty="0">
                <a:latin typeface="Times New Roman" pitchFamily="18" charset="0"/>
                <a:cs typeface="Times New Roman" pitchFamily="18" charset="0"/>
              </a:rPr>
              <a:t>If it is discovered that changes need to be made to the system during construction, it is best to notify the CCHD inspector.</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Minor changes do not necessarily need prior approval from the EPHS, however there is no guarantee that these changes will be approved upon final inspection.</a:t>
            </a:r>
          </a:p>
          <a:p>
            <a:pPr algn="just"/>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Permit numbers may be transferred between licensed installers, however a transfer application needs to be submitted along with a transfer fee ($25) and the application will be processed in the same manner as described above.</a:t>
            </a:r>
            <a:endParaRPr lang="en-US" sz="20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9272B3D9-A17D-3760-CD32-97D2C5B323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txBox="1">
            <a:spLocks/>
          </p:cNvSpPr>
          <p:nvPr/>
        </p:nvSpPr>
        <p:spPr>
          <a:xfrm>
            <a:off x="228600" y="1371600"/>
            <a:ext cx="8458200" cy="4267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sng" strike="noStrike" kern="1200" cap="none" spc="0" normalizeH="0" baseline="0" noProof="0" dirty="0">
                <a:ln>
                  <a:noFill/>
                </a:ln>
                <a:solidFill>
                  <a:srgbClr val="FF0000"/>
                </a:solidFill>
                <a:effectLst/>
                <a:uLnTx/>
                <a:uFillTx/>
                <a:cs typeface="Times New Roman" pitchFamily="18" charset="0"/>
              </a:rPr>
              <a:t>(D) </a:t>
            </a:r>
            <a:r>
              <a:rPr kumimoji="0" lang="en-US" sz="2000" b="1" i="0" u="sng" strike="noStrike" kern="1200" cap="none" spc="0" normalizeH="0" baseline="0" noProof="0" dirty="0">
                <a:ln>
                  <a:noFill/>
                </a:ln>
                <a:solidFill>
                  <a:srgbClr val="FF0000"/>
                </a:solidFill>
                <a:effectLst/>
                <a:uLnTx/>
                <a:uFillTx/>
                <a:cs typeface="Times New Roman" pitchFamily="18" charset="0"/>
              </a:rPr>
              <a:t>Setback requirements</a:t>
            </a:r>
            <a:endParaRPr lang="en-US" sz="2000" b="1" u="sng" dirty="0">
              <a:solidFill>
                <a:srgbClr val="FF0000"/>
              </a:solidFill>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0000"/>
                </a:solidFill>
                <a:effectLst/>
                <a:uLnTx/>
                <a:uFillTx/>
                <a:cs typeface="Times New Roman" pitchFamily="18" charset="0"/>
              </a:rPr>
              <a:t>If the setback</a:t>
            </a:r>
            <a:r>
              <a:rPr kumimoji="0" lang="en-US" sz="2000" b="0" i="0" u="none" strike="noStrike" kern="1200" cap="none" spc="0" normalizeH="0" noProof="0" dirty="0">
                <a:ln>
                  <a:noFill/>
                </a:ln>
                <a:solidFill>
                  <a:srgbClr val="FF0000"/>
                </a:solidFill>
                <a:effectLst/>
                <a:uLnTx/>
                <a:uFillTx/>
                <a:cs typeface="Times New Roman" pitchFamily="18" charset="0"/>
              </a:rPr>
              <a:t> requirements cannot be met for a replacement system, a written application may be submitted for a setback variance</a:t>
            </a:r>
            <a:r>
              <a:rPr kumimoji="0" lang="en-US" sz="2000" b="0" i="0" u="none" strike="noStrike" kern="1200" cap="none" spc="0" normalizeH="0" noProof="0" dirty="0">
                <a:ln>
                  <a:noFill/>
                </a:ln>
                <a:solidFill>
                  <a:schemeClr val="tx1"/>
                </a:solidFill>
                <a:effectLst/>
                <a:uLnTx/>
                <a:uFillTx/>
                <a:cs typeface="Times New Roman" pitchFamily="18" charset="0"/>
              </a:rPr>
              <a:t> (form on page 54).</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baseline="0" dirty="0">
                <a:solidFill>
                  <a:srgbClr val="FF0000"/>
                </a:solidFill>
                <a:cs typeface="Times New Roman" pitchFamily="18" charset="0"/>
              </a:rPr>
              <a:t>No</a:t>
            </a:r>
            <a:r>
              <a:rPr lang="en-US" sz="2000" b="1" dirty="0">
                <a:solidFill>
                  <a:srgbClr val="FF0000"/>
                </a:solidFill>
                <a:cs typeface="Times New Roman" pitchFamily="18" charset="0"/>
              </a:rPr>
              <a:t> variances will be granted for new construction, existing only.</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A variance request shall contain the following (page 24): </a:t>
            </a:r>
          </a:p>
          <a:p>
            <a:pPr marL="800100" lvl="1" indent="-342900" algn="just" eaLnBrk="1" fontAlgn="auto" hangingPunct="1">
              <a:spcBef>
                <a:spcPct val="20000"/>
              </a:spcBef>
              <a:spcAft>
                <a:spcPts val="0"/>
              </a:spcAft>
              <a:buFont typeface="Arial" pitchFamily="34" charset="0"/>
              <a:buChar char="•"/>
            </a:pPr>
            <a:r>
              <a:rPr lang="en-US" sz="2000" dirty="0">
                <a:cs typeface="Times New Roman" pitchFamily="18" charset="0"/>
              </a:rPr>
              <a:t>A explicit description explaining why setback cannot be met</a:t>
            </a:r>
          </a:p>
          <a:p>
            <a:pPr marL="800100" lvl="1" indent="-342900" algn="just" eaLnBrk="1" fontAlgn="auto" hangingPunct="1">
              <a:spcBef>
                <a:spcPct val="20000"/>
              </a:spcBef>
              <a:spcAft>
                <a:spcPts val="0"/>
              </a:spcAft>
              <a:buFont typeface="Arial" pitchFamily="34" charset="0"/>
              <a:buChar char="•"/>
            </a:pPr>
            <a:r>
              <a:rPr kumimoji="0" lang="en-US" sz="2000" i="0" u="none" strike="noStrike" kern="1200" cap="none" spc="0" normalizeH="0" baseline="0" noProof="0" dirty="0">
                <a:ln>
                  <a:noFill/>
                </a:ln>
                <a:solidFill>
                  <a:schemeClr val="tx1"/>
                </a:solidFill>
                <a:effectLst/>
                <a:uLnTx/>
                <a:uFillTx/>
                <a:cs typeface="Times New Roman" pitchFamily="18" charset="0"/>
              </a:rPr>
              <a:t>Potential impact on adjacent property</a:t>
            </a:r>
            <a:r>
              <a:rPr kumimoji="0" lang="en-US" sz="2000" i="0" u="none" strike="noStrike" kern="1200" cap="none" spc="0" normalizeH="0" noProof="0" dirty="0">
                <a:ln>
                  <a:noFill/>
                </a:ln>
                <a:solidFill>
                  <a:schemeClr val="tx1"/>
                </a:solidFill>
                <a:effectLst/>
                <a:uLnTx/>
                <a:uFillTx/>
                <a:cs typeface="Times New Roman" pitchFamily="18" charset="0"/>
              </a:rPr>
              <a:t> owners, and names and mailing addresses of there property owners</a:t>
            </a:r>
          </a:p>
          <a:p>
            <a:pPr marL="800100" lvl="1" indent="-342900" algn="just" eaLnBrk="1" fontAlgn="auto" hangingPunct="1">
              <a:spcBef>
                <a:spcPct val="20000"/>
              </a:spcBef>
              <a:spcAft>
                <a:spcPts val="0"/>
              </a:spcAft>
              <a:buFont typeface="Arial" pitchFamily="34" charset="0"/>
              <a:buChar char="•"/>
            </a:pPr>
            <a:r>
              <a:rPr lang="en-US" sz="2000" dirty="0">
                <a:cs typeface="Times New Roman" pitchFamily="18" charset="0"/>
              </a:rPr>
              <a:t>Property owners will be notified by CCHD and will be allowed thirty (30) days to express any comments/concerns they may have if a variance is granted</a:t>
            </a:r>
            <a:endParaRPr kumimoji="0" lang="en-US" sz="2000" i="0" u="none" strike="noStrike" kern="1200" cap="none" spc="0" normalizeH="0" baseline="0" noProof="0" dirty="0">
              <a:ln>
                <a:noFill/>
              </a:ln>
              <a:solidFill>
                <a:schemeClr val="tx1"/>
              </a:solidFill>
              <a:effectLst/>
              <a:uLnTx/>
              <a:uFillTx/>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7"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10BE84FE-556F-D260-5207-DDC702B3AE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3909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sp>
        <p:nvSpPr>
          <p:cNvPr id="4" name="TextBox 3"/>
          <p:cNvSpPr txBox="1"/>
          <p:nvPr/>
        </p:nvSpPr>
        <p:spPr>
          <a:xfrm>
            <a:off x="381000" y="6400800"/>
            <a:ext cx="3581400" cy="457200"/>
          </a:xfrm>
          <a:prstGeom prst="rect">
            <a:avLst/>
          </a:prstGeom>
          <a:noFill/>
        </p:spPr>
        <p:txBody>
          <a:bodyPr wrap="square" rtlCol="0">
            <a:spAutoFit/>
          </a:bodyPr>
          <a:lstStyle/>
          <a:p>
            <a:r>
              <a:rPr lang="en-US" dirty="0"/>
              <a:t>Page 23</a:t>
            </a:r>
          </a:p>
        </p:txBody>
      </p:sp>
      <p:pic>
        <p:nvPicPr>
          <p:cNvPr id="5" name="Picture 4" descr="Graphical user interface, application&#10;&#10;Description automatically generated">
            <a:extLst>
              <a:ext uri="{FF2B5EF4-FFF2-40B4-BE49-F238E27FC236}">
                <a16:creationId xmlns:a16="http://schemas.microsoft.com/office/drawing/2014/main" id="{A674EAF8-1FB0-5F28-7EFB-DB4EB9570A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23" y="990600"/>
            <a:ext cx="9279046" cy="4876800"/>
          </a:xfrm>
          <a:prstGeom prst="rect">
            <a:avLst/>
          </a:prstGeom>
        </p:spPr>
      </p:pic>
      <p:pic>
        <p:nvPicPr>
          <p:cNvPr id="2" name="Recorded Sound">
            <a:hlinkClick r:id="" action="ppaction://media"/>
            <a:extLst>
              <a:ext uri="{FF2B5EF4-FFF2-40B4-BE49-F238E27FC236}">
                <a16:creationId xmlns:a16="http://schemas.microsoft.com/office/drawing/2014/main" id="{5EE10888-EC09-9247-D73F-45623843F3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 y="2286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38200" y="228600"/>
            <a:ext cx="7772400" cy="685800"/>
          </a:xfrm>
        </p:spPr>
        <p:txBody>
          <a:bodyPr>
            <a:normAutofit fontScale="90000"/>
          </a:bodyPr>
          <a:lstStyle/>
          <a:p>
            <a:pPr fontAlgn="auto">
              <a:spcAft>
                <a:spcPts val="0"/>
              </a:spcAft>
              <a:defRPr/>
            </a:pPr>
            <a:endParaRPr lang="en-US"/>
          </a:p>
        </p:txBody>
      </p:sp>
      <p:sp>
        <p:nvSpPr>
          <p:cNvPr id="31747" name="Rectangle 3"/>
          <p:cNvSpPr>
            <a:spLocks noGrp="1" noChangeArrowheads="1"/>
          </p:cNvSpPr>
          <p:nvPr>
            <p:ph type="body" sz="half" idx="2"/>
          </p:nvPr>
        </p:nvSpPr>
        <p:spPr>
          <a:xfrm>
            <a:off x="590550" y="4648200"/>
            <a:ext cx="8039100" cy="2057400"/>
          </a:xfrm>
        </p:spPr>
        <p:txBody>
          <a:bodyPr>
            <a:normAutofit/>
          </a:bodyPr>
          <a:lstStyle/>
          <a:p>
            <a:pPr algn="just" fontAlgn="auto">
              <a:spcAft>
                <a:spcPts val="0"/>
              </a:spcAft>
              <a:buFont typeface="Wingdings 2"/>
              <a:buChar char=""/>
              <a:defRPr/>
            </a:pPr>
            <a:r>
              <a:rPr lang="en-US" altLang="en-US" sz="2000" dirty="0">
                <a:latin typeface="Times New Roman" panose="02020603050405020304" pitchFamily="18" charset="0"/>
                <a:cs typeface="Times New Roman" panose="02020603050405020304" pitchFamily="18" charset="0"/>
              </a:rPr>
              <a:t>The design, size, and location of a septic system are dependent on the characteristics of the site.</a:t>
            </a:r>
          </a:p>
          <a:p>
            <a:pPr algn="just" fontAlgn="auto">
              <a:spcAft>
                <a:spcPts val="0"/>
              </a:spcAft>
              <a:buFont typeface="Wingdings 2"/>
              <a:buChar char=""/>
              <a:defRPr/>
            </a:pPr>
            <a:r>
              <a:rPr lang="en-US" altLang="en-US" sz="2000" dirty="0">
                <a:latin typeface="Times New Roman" panose="02020603050405020304" pitchFamily="18" charset="0"/>
                <a:cs typeface="Times New Roman" panose="02020603050405020304" pitchFamily="18" charset="0"/>
              </a:rPr>
              <a:t>These include topography, soil conditions, geology, and drainage.  As the properties are identified, decisions regarding the design and construction can be made.</a:t>
            </a:r>
          </a:p>
        </p:txBody>
      </p:sp>
      <p:pic>
        <p:nvPicPr>
          <p:cNvPr id="38916" name="Picture 4"/>
          <p:cNvPicPr>
            <a:picLocks noChangeArrowheads="1"/>
          </p:cNvPicPr>
          <p:nvPr/>
        </p:nvPicPr>
        <p:blipFill>
          <a:blip r:embed="rId5" cstate="print"/>
          <a:srcRect/>
          <a:stretch>
            <a:fillRect/>
          </a:stretch>
        </p:blipFill>
        <p:spPr bwMode="auto">
          <a:xfrm>
            <a:off x="990600" y="228600"/>
            <a:ext cx="7239000" cy="895350"/>
          </a:xfrm>
          <a:prstGeom prst="rect">
            <a:avLst/>
          </a:prstGeom>
          <a:noFill/>
          <a:ln w="12700">
            <a:noFill/>
            <a:miter lim="800000"/>
            <a:headEnd/>
            <a:tailEnd/>
          </a:ln>
        </p:spPr>
      </p:pic>
      <p:grpSp>
        <p:nvGrpSpPr>
          <p:cNvPr id="38917" name="Group 7"/>
          <p:cNvGrpSpPr>
            <a:grpSpLocks/>
          </p:cNvGrpSpPr>
          <p:nvPr/>
        </p:nvGrpSpPr>
        <p:grpSpPr bwMode="auto">
          <a:xfrm>
            <a:off x="685800" y="1205570"/>
            <a:ext cx="7962900" cy="3442630"/>
            <a:chOff x="432" y="720"/>
            <a:chExt cx="5016" cy="1448"/>
          </a:xfrm>
        </p:grpSpPr>
        <p:pic>
          <p:nvPicPr>
            <p:cNvPr id="38918" name="Picture 5"/>
            <p:cNvPicPr>
              <a:picLocks noChangeArrowheads="1"/>
            </p:cNvPicPr>
            <p:nvPr/>
          </p:nvPicPr>
          <p:blipFill>
            <a:blip r:embed="rId6" cstate="print"/>
            <a:srcRect/>
            <a:stretch>
              <a:fillRect/>
            </a:stretch>
          </p:blipFill>
          <p:spPr bwMode="auto">
            <a:xfrm>
              <a:off x="432" y="720"/>
              <a:ext cx="5016" cy="1448"/>
            </a:xfrm>
            <a:prstGeom prst="rect">
              <a:avLst/>
            </a:prstGeom>
            <a:noFill/>
            <a:ln w="12700">
              <a:noFill/>
              <a:miter lim="800000"/>
              <a:headEnd/>
              <a:tailEnd/>
            </a:ln>
          </p:spPr>
        </p:pic>
        <p:sp>
          <p:nvSpPr>
            <p:cNvPr id="38919" name="Rectangle 6"/>
            <p:cNvSpPr>
              <a:spLocks noChangeArrowheads="1"/>
            </p:cNvSpPr>
            <p:nvPr/>
          </p:nvSpPr>
          <p:spPr bwMode="auto">
            <a:xfrm>
              <a:off x="490" y="749"/>
              <a:ext cx="4876" cy="1366"/>
            </a:xfrm>
            <a:prstGeom prst="rect">
              <a:avLst/>
            </a:prstGeom>
            <a:noFill/>
            <a:ln w="12700">
              <a:noFill/>
              <a:miter lim="800000"/>
              <a:headEnd/>
              <a:tailEnd/>
            </a:ln>
          </p:spPr>
          <p:txBody>
            <a:bodyPr wrap="none" anchor="ctr"/>
            <a:lstStyle/>
            <a:p>
              <a:endParaRPr lang="en-US" altLang="en-US"/>
            </a:p>
          </p:txBody>
        </p:sp>
      </p:grpSp>
      <p:pic>
        <p:nvPicPr>
          <p:cNvPr id="8" name="Picture 10" descr="http://www.naccho.org/images/PHlogo.jpg"/>
          <p:cNvPicPr>
            <a:picLocks noChangeAspect="1" noChangeArrowheads="1"/>
          </p:cNvPicPr>
          <p:nvPr/>
        </p:nvPicPr>
        <p:blipFill>
          <a:blip r:embed="rId7"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D3DFB913-0AE6-8855-E5EF-FFC6E1C16F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326" y="30480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sz="half" idx="2"/>
          </p:nvPr>
        </p:nvSpPr>
        <p:spPr>
          <a:xfrm>
            <a:off x="739289" y="4572000"/>
            <a:ext cx="7750175" cy="1447800"/>
          </a:xfrm>
          <a:noFill/>
        </p:spPr>
        <p:txBody>
          <a:bodyPr/>
          <a:lstStyle/>
          <a:p>
            <a:pPr algn="just"/>
            <a:r>
              <a:rPr lang="en-US" altLang="en-US" sz="2000" dirty="0">
                <a:latin typeface="Times New Roman" panose="02020603050405020304" pitchFamily="18" charset="0"/>
                <a:cs typeface="Times New Roman" panose="02020603050405020304" pitchFamily="18" charset="0"/>
              </a:rPr>
              <a:t>This topographic profile shows the basic types of landforms. Areas of depression and floodplains must be avoided since these areas may become saturated and be unable to adequately treat the effluent flow</a:t>
            </a:r>
            <a:r>
              <a:rPr lang="en-US" altLang="en-US" sz="2800" dirty="0"/>
              <a:t>.</a:t>
            </a:r>
          </a:p>
        </p:txBody>
      </p:sp>
      <p:grpSp>
        <p:nvGrpSpPr>
          <p:cNvPr id="40963" name="Group 5"/>
          <p:cNvGrpSpPr>
            <a:grpSpLocks/>
          </p:cNvGrpSpPr>
          <p:nvPr/>
        </p:nvGrpSpPr>
        <p:grpSpPr bwMode="auto">
          <a:xfrm>
            <a:off x="831365" y="525462"/>
            <a:ext cx="7658100" cy="3894137"/>
            <a:chOff x="528" y="624"/>
            <a:chExt cx="4824" cy="1896"/>
          </a:xfrm>
        </p:grpSpPr>
        <p:pic>
          <p:nvPicPr>
            <p:cNvPr id="40964" name="Picture 3"/>
            <p:cNvPicPr>
              <a:picLocks noChangeArrowheads="1"/>
            </p:cNvPicPr>
            <p:nvPr/>
          </p:nvPicPr>
          <p:blipFill>
            <a:blip r:embed="rId5" cstate="print"/>
            <a:srcRect/>
            <a:stretch>
              <a:fillRect/>
            </a:stretch>
          </p:blipFill>
          <p:spPr bwMode="auto">
            <a:xfrm>
              <a:off x="528" y="624"/>
              <a:ext cx="4824" cy="1896"/>
            </a:xfrm>
            <a:prstGeom prst="rect">
              <a:avLst/>
            </a:prstGeom>
            <a:noFill/>
            <a:ln w="12700">
              <a:noFill/>
              <a:miter lim="800000"/>
              <a:headEnd/>
              <a:tailEnd/>
            </a:ln>
          </p:spPr>
        </p:pic>
        <p:sp>
          <p:nvSpPr>
            <p:cNvPr id="40965" name="Rectangle 4"/>
            <p:cNvSpPr>
              <a:spLocks noChangeArrowheads="1"/>
            </p:cNvSpPr>
            <p:nvPr/>
          </p:nvSpPr>
          <p:spPr bwMode="auto">
            <a:xfrm>
              <a:off x="586" y="653"/>
              <a:ext cx="4684" cy="1814"/>
            </a:xfrm>
            <a:prstGeom prst="rect">
              <a:avLst/>
            </a:prstGeom>
            <a:noFill/>
            <a:ln w="12700">
              <a:noFill/>
              <a:miter lim="800000"/>
              <a:headEnd/>
              <a:tailEnd/>
            </a:ln>
          </p:spPr>
          <p:txBody>
            <a:bodyPr wrap="none" anchor="ctr"/>
            <a:lstStyle/>
            <a:p>
              <a:endParaRPr lang="en-US" altLang="en-US"/>
            </a:p>
          </p:txBody>
        </p:sp>
      </p:grpSp>
      <p:pic>
        <p:nvPicPr>
          <p:cNvPr id="6" name="Picture 10" descr="http://www.naccho.org/images/PHlogo.jpg"/>
          <p:cNvPicPr>
            <a:picLocks noChangeAspect="1" noChangeArrowheads="1"/>
          </p:cNvPicPr>
          <p:nvPr/>
        </p:nvPicPr>
        <p:blipFill>
          <a:blip r:embed="rId6"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69B90C70-C6E5-B220-84EA-1C54E3B641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617" y="280224"/>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E:\Logo\CCHD-Brand Identity\CCHD-Brand Identity\LOGO\JPG\COLOR\CCHD_Logo_Bold.jpg"/>
          <p:cNvPicPr>
            <a:picLocks noChangeAspect="1" noChangeArrowheads="1"/>
          </p:cNvPicPr>
          <p:nvPr/>
        </p:nvPicPr>
        <p:blipFill>
          <a:blip r:embed="rId7" cstate="print"/>
          <a:srcRect/>
          <a:stretch>
            <a:fillRect/>
          </a:stretch>
        </p:blipFill>
        <p:spPr bwMode="auto">
          <a:xfrm>
            <a:off x="3048000" y="4648200"/>
            <a:ext cx="3398451" cy="1371600"/>
          </a:xfrm>
          <a:prstGeom prst="rect">
            <a:avLst/>
          </a:prstGeom>
          <a:noFill/>
        </p:spPr>
      </p:pic>
      <p:sp>
        <p:nvSpPr>
          <p:cNvPr id="5" name="TextBox 4"/>
          <p:cNvSpPr txBox="1"/>
          <p:nvPr/>
        </p:nvSpPr>
        <p:spPr>
          <a:xfrm>
            <a:off x="281305" y="1066800"/>
            <a:ext cx="8458200" cy="2616101"/>
          </a:xfrm>
          <a:prstGeom prst="rect">
            <a:avLst/>
          </a:prstGeom>
          <a:noFill/>
        </p:spPr>
        <p:txBody>
          <a:bodyPr wrap="square" rtlCol="0">
            <a:spAutoFit/>
          </a:bodyPr>
          <a:lstStyle/>
          <a:p>
            <a:pPr algn="ctr"/>
            <a:r>
              <a:rPr lang="en-US" sz="3200" b="1" i="1" dirty="0">
                <a:cs typeface="Times New Roman" pitchFamily="18" charset="0"/>
              </a:rPr>
              <a:t>Conventional Onsite Wastewater Treatment Systems Certification Course for Installers</a:t>
            </a:r>
          </a:p>
          <a:p>
            <a:pPr algn="ctr"/>
            <a:r>
              <a:rPr lang="en-US" sz="1600" b="1" i="1" dirty="0">
                <a:cs typeface="Times New Roman" pitchFamily="18" charset="0"/>
              </a:rPr>
              <a:t>Updated 12/13/2022</a:t>
            </a:r>
          </a:p>
          <a:p>
            <a:pPr algn="ctr"/>
            <a:endParaRPr lang="en-US" sz="2800" dirty="0">
              <a:cs typeface="Times New Roman" pitchFamily="18" charset="0"/>
            </a:endParaRPr>
          </a:p>
          <a:p>
            <a:pPr algn="ctr"/>
            <a:endParaRPr lang="en-US" sz="2800" dirty="0">
              <a:cs typeface="Times New Roman" pitchFamily="18" charset="0"/>
            </a:endParaRPr>
          </a:p>
          <a:p>
            <a:pPr algn="ctr"/>
            <a:endParaRPr lang="en-US" sz="2800" dirty="0">
              <a:cs typeface="Times New Roman" pitchFamily="18" charset="0"/>
            </a:endParaRPr>
          </a:p>
        </p:txBody>
      </p:sp>
      <p:pic>
        <p:nvPicPr>
          <p:cNvPr id="204810" name="Picture 10" descr="http://www.naccho.org/images/PHlogo.jpg"/>
          <p:cNvPicPr>
            <a:picLocks noChangeAspect="1" noChangeArrowheads="1"/>
          </p:cNvPicPr>
          <p:nvPr/>
        </p:nvPicPr>
        <p:blipFill>
          <a:blip r:embed="rId8" cstate="print"/>
          <a:srcRect/>
          <a:stretch>
            <a:fillRect/>
          </a:stretch>
        </p:blipFill>
        <p:spPr bwMode="auto">
          <a:xfrm>
            <a:off x="3586605" y="2763954"/>
            <a:ext cx="1600200" cy="1397508"/>
          </a:xfrm>
          <a:prstGeom prst="rect">
            <a:avLst/>
          </a:prstGeom>
          <a:noFill/>
        </p:spPr>
      </p:pic>
      <p:pic>
        <p:nvPicPr>
          <p:cNvPr id="2" name="IMG_5338.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6683694" y="2679651"/>
            <a:ext cx="2081211" cy="3429000"/>
          </a:xfrm>
          <a:prstGeom prst="rect">
            <a:avLst/>
          </a:prstGeom>
        </p:spPr>
      </p:pic>
      <p:pic>
        <p:nvPicPr>
          <p:cNvPr id="3" name="Recorded Sound">
            <a:hlinkClick r:id="" action="ppaction://media"/>
            <a:extLst>
              <a:ext uri="{FF2B5EF4-FFF2-40B4-BE49-F238E27FC236}">
                <a16:creationId xmlns:a16="http://schemas.microsoft.com/office/drawing/2014/main" id="{C5313087-2B2E-046E-7C13-48FCD7DDE6D4}"/>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431165" y="330101"/>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290"/>
    </mc:Choice>
    <mc:Fallback xmlns="">
      <p:transition spd="slow" advTm="122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audio>
              <p:cMediaNode vol="8000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19" objId="3"/>
        <p14:stopEvt time="12179"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sz="half" idx="2"/>
          </p:nvPr>
        </p:nvSpPr>
        <p:spPr>
          <a:xfrm>
            <a:off x="390551" y="4855845"/>
            <a:ext cx="8420100" cy="1371600"/>
          </a:xfrm>
        </p:spPr>
        <p:txBody>
          <a:bodyPr>
            <a:normAutofit/>
          </a:bodyPr>
          <a:lstStyle/>
          <a:p>
            <a:pPr algn="just" fontAlgn="auto">
              <a:spcAft>
                <a:spcPts val="0"/>
              </a:spcAft>
              <a:buFont typeface="Wingdings 2"/>
              <a:buChar char=""/>
              <a:defRPr/>
            </a:pPr>
            <a:r>
              <a:rPr lang="en-US" altLang="en-US" sz="2000" dirty="0">
                <a:latin typeface="Times New Roman" panose="02020603050405020304" pitchFamily="18" charset="0"/>
                <a:cs typeface="Times New Roman" panose="02020603050405020304" pitchFamily="18" charset="0"/>
              </a:rPr>
              <a:t>When locating the absorption field on the site, areas where water naturally converges (note </a:t>
            </a:r>
            <a:r>
              <a:rPr lang="en-US" altLang="en-US" sz="2000" dirty="0">
                <a:solidFill>
                  <a:srgbClr val="0070C0"/>
                </a:solidFill>
                <a:latin typeface="Times New Roman" panose="02020603050405020304" pitchFamily="18" charset="0"/>
                <a:cs typeface="Times New Roman" panose="02020603050405020304" pitchFamily="18" charset="0"/>
              </a:rPr>
              <a:t>blue flow lines</a:t>
            </a:r>
            <a:r>
              <a:rPr lang="en-US" altLang="en-US" sz="2000" dirty="0">
                <a:latin typeface="Times New Roman" panose="02020603050405020304" pitchFamily="18" charset="0"/>
                <a:cs typeface="Times New Roman" panose="02020603050405020304" pitchFamily="18" charset="0"/>
              </a:rPr>
              <a:t>) should be avoided.  Areas where flow will diverge (note </a:t>
            </a:r>
            <a:r>
              <a:rPr lang="en-US" altLang="en-US" sz="2000" dirty="0">
                <a:solidFill>
                  <a:srgbClr val="FF0000"/>
                </a:solidFill>
                <a:latin typeface="Times New Roman" panose="02020603050405020304" pitchFamily="18" charset="0"/>
                <a:cs typeface="Times New Roman" panose="02020603050405020304" pitchFamily="18" charset="0"/>
              </a:rPr>
              <a:t>red flow lines</a:t>
            </a:r>
            <a:r>
              <a:rPr lang="en-US" altLang="en-US" sz="2000" dirty="0">
                <a:latin typeface="Times New Roman" panose="02020603050405020304" pitchFamily="18" charset="0"/>
                <a:cs typeface="Times New Roman" panose="02020603050405020304" pitchFamily="18" charset="0"/>
              </a:rPr>
              <a:t>) are preferable</a:t>
            </a:r>
            <a:r>
              <a:rPr lang="en-US" altLang="en-US" sz="2800" dirty="0">
                <a:latin typeface="Times New Roman" panose="02020603050405020304" pitchFamily="18" charset="0"/>
                <a:cs typeface="Times New Roman" panose="02020603050405020304" pitchFamily="18" charset="0"/>
              </a:rPr>
              <a:t>.</a:t>
            </a:r>
          </a:p>
        </p:txBody>
      </p:sp>
      <p:grpSp>
        <p:nvGrpSpPr>
          <p:cNvPr id="41987" name="Group 5"/>
          <p:cNvGrpSpPr>
            <a:grpSpLocks/>
          </p:cNvGrpSpPr>
          <p:nvPr/>
        </p:nvGrpSpPr>
        <p:grpSpPr bwMode="auto">
          <a:xfrm>
            <a:off x="564142" y="457200"/>
            <a:ext cx="8109613" cy="4191000"/>
            <a:chOff x="240" y="288"/>
            <a:chExt cx="5304" cy="2328"/>
          </a:xfrm>
        </p:grpSpPr>
        <p:pic>
          <p:nvPicPr>
            <p:cNvPr id="41988" name="Picture 3"/>
            <p:cNvPicPr>
              <a:picLocks noChangeArrowheads="1"/>
            </p:cNvPicPr>
            <p:nvPr/>
          </p:nvPicPr>
          <p:blipFill>
            <a:blip r:embed="rId5" cstate="print"/>
            <a:srcRect/>
            <a:stretch>
              <a:fillRect/>
            </a:stretch>
          </p:blipFill>
          <p:spPr bwMode="auto">
            <a:xfrm>
              <a:off x="240" y="288"/>
              <a:ext cx="5304" cy="2328"/>
            </a:xfrm>
            <a:prstGeom prst="rect">
              <a:avLst/>
            </a:prstGeom>
            <a:noFill/>
            <a:ln w="12700">
              <a:noFill/>
              <a:miter lim="800000"/>
              <a:headEnd/>
              <a:tailEnd/>
            </a:ln>
          </p:spPr>
        </p:pic>
        <p:sp>
          <p:nvSpPr>
            <p:cNvPr id="41989" name="Rectangle 4"/>
            <p:cNvSpPr>
              <a:spLocks noChangeArrowheads="1"/>
            </p:cNvSpPr>
            <p:nvPr/>
          </p:nvSpPr>
          <p:spPr bwMode="auto">
            <a:xfrm>
              <a:off x="298" y="317"/>
              <a:ext cx="5164" cy="2246"/>
            </a:xfrm>
            <a:prstGeom prst="rect">
              <a:avLst/>
            </a:prstGeom>
            <a:noFill/>
            <a:ln w="12700">
              <a:noFill/>
              <a:miter lim="800000"/>
              <a:headEnd/>
              <a:tailEnd/>
            </a:ln>
          </p:spPr>
          <p:txBody>
            <a:bodyPr wrap="none" anchor="ctr"/>
            <a:lstStyle/>
            <a:p>
              <a:endParaRPr lang="en-US" altLang="en-US"/>
            </a:p>
          </p:txBody>
        </p:sp>
      </p:grpSp>
      <p:pic>
        <p:nvPicPr>
          <p:cNvPr id="6" name="Picture 10" descr="http://www.naccho.org/images/PHlogo.jpg"/>
          <p:cNvPicPr>
            <a:picLocks noChangeAspect="1" noChangeArrowheads="1"/>
          </p:cNvPicPr>
          <p:nvPr/>
        </p:nvPicPr>
        <p:blipFill>
          <a:blip r:embed="rId6"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BD246526-806C-3FC0-F158-D781C5B8B2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51" y="178504"/>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sz="half" idx="2"/>
          </p:nvPr>
        </p:nvSpPr>
        <p:spPr>
          <a:xfrm>
            <a:off x="254454" y="5029200"/>
            <a:ext cx="8601075" cy="1558290"/>
          </a:xfrm>
        </p:spPr>
        <p:txBody>
          <a:bodyPr>
            <a:normAutofit fontScale="85000" lnSpcReduction="20000"/>
          </a:bodyPr>
          <a:lstStyle/>
          <a:p>
            <a:pPr algn="just">
              <a:buFont typeface="Wingdings 2"/>
              <a:buChar char=""/>
              <a:defRPr/>
            </a:pPr>
            <a:r>
              <a:rPr lang="en-US" altLang="en-US" sz="2000" dirty="0">
                <a:latin typeface="Times New Roman" panose="02020603050405020304" pitchFamily="18" charset="0"/>
                <a:cs typeface="Times New Roman" panose="02020603050405020304" pitchFamily="18" charset="0"/>
              </a:rPr>
              <a:t>A "</a:t>
            </a:r>
            <a:r>
              <a:rPr lang="en-US" altLang="en-US" sz="2000" dirty="0">
                <a:solidFill>
                  <a:srgbClr val="339933"/>
                </a:solidFill>
                <a:latin typeface="Times New Roman" panose="02020603050405020304" pitchFamily="18" charset="0"/>
                <a:cs typeface="Times New Roman" panose="02020603050405020304" pitchFamily="18" charset="0"/>
              </a:rPr>
              <a:t>useable area</a:t>
            </a:r>
            <a:r>
              <a:rPr lang="en-US" altLang="en-US" sz="2000" dirty="0">
                <a:latin typeface="Times New Roman" panose="02020603050405020304" pitchFamily="18" charset="0"/>
                <a:cs typeface="Times New Roman" panose="02020603050405020304" pitchFamily="18" charset="0"/>
              </a:rPr>
              <a:t>" of soil absorption should be located in an area of diverging flow. This area can be triangular, or trapezoidal in shape, but is most commonly rectangular.  The larger the available area, the easier the system layout will be.</a:t>
            </a:r>
          </a:p>
          <a:p>
            <a:pPr algn="just" fontAlgn="auto">
              <a:spcAft>
                <a:spcPts val="0"/>
              </a:spcAft>
              <a:buFont typeface="Wingdings 2"/>
              <a:buChar char=""/>
              <a:defRPr/>
            </a:pPr>
            <a:endParaRPr lang="en-US" altLang="en-US" sz="2000" dirty="0">
              <a:latin typeface="Times New Roman" panose="02020603050405020304" pitchFamily="18" charset="0"/>
              <a:cs typeface="Times New Roman" panose="02020603050405020304" pitchFamily="18" charset="0"/>
            </a:endParaRPr>
          </a:p>
          <a:p>
            <a:pPr algn="just" fontAlgn="auto">
              <a:spcAft>
                <a:spcPts val="0"/>
              </a:spcAft>
              <a:buFont typeface="Wingdings 2"/>
              <a:buChar char=""/>
              <a:defRPr/>
            </a:pPr>
            <a:r>
              <a:rPr lang="en-US" altLang="en-US" sz="2000" dirty="0">
                <a:latin typeface="Times New Roman" panose="02020603050405020304" pitchFamily="18" charset="0"/>
                <a:cs typeface="Times New Roman" panose="02020603050405020304" pitchFamily="18" charset="0"/>
              </a:rPr>
              <a:t>The absorption trenches should be placed perpendicular to the slope. Another </a:t>
            </a:r>
          </a:p>
          <a:p>
            <a:pPr marL="0" indent="0" algn="just" fontAlgn="auto">
              <a:spcAft>
                <a:spcPts val="0"/>
              </a:spcAft>
              <a:buNone/>
              <a:defRPr/>
            </a:pPr>
            <a:r>
              <a:rPr lang="en-US" altLang="en-US" sz="2000" dirty="0">
                <a:latin typeface="Times New Roman" panose="02020603050405020304" pitchFamily="18" charset="0"/>
                <a:cs typeface="Times New Roman" panose="02020603050405020304" pitchFamily="18" charset="0"/>
              </a:rPr>
              <a:t>way of saying this is that the trenches will be parallel to the contour lines.</a:t>
            </a:r>
          </a:p>
        </p:txBody>
      </p:sp>
      <p:grpSp>
        <p:nvGrpSpPr>
          <p:cNvPr id="44035" name="Group 5"/>
          <p:cNvGrpSpPr>
            <a:grpSpLocks/>
          </p:cNvGrpSpPr>
          <p:nvPr/>
        </p:nvGrpSpPr>
        <p:grpSpPr bwMode="auto">
          <a:xfrm>
            <a:off x="395477" y="352038"/>
            <a:ext cx="8351648" cy="4448562"/>
            <a:chOff x="192" y="192"/>
            <a:chExt cx="5400" cy="2760"/>
          </a:xfrm>
        </p:grpSpPr>
        <p:pic>
          <p:nvPicPr>
            <p:cNvPr id="44036" name="Picture 3"/>
            <p:cNvPicPr>
              <a:picLocks noChangeArrowheads="1"/>
            </p:cNvPicPr>
            <p:nvPr/>
          </p:nvPicPr>
          <p:blipFill>
            <a:blip r:embed="rId5" cstate="print"/>
            <a:srcRect/>
            <a:stretch>
              <a:fillRect/>
            </a:stretch>
          </p:blipFill>
          <p:spPr bwMode="auto">
            <a:xfrm>
              <a:off x="192" y="192"/>
              <a:ext cx="5400" cy="2760"/>
            </a:xfrm>
            <a:prstGeom prst="rect">
              <a:avLst/>
            </a:prstGeom>
            <a:noFill/>
            <a:ln w="12700">
              <a:noFill/>
              <a:miter lim="800000"/>
              <a:headEnd/>
              <a:tailEnd/>
            </a:ln>
          </p:spPr>
        </p:pic>
        <p:sp>
          <p:nvSpPr>
            <p:cNvPr id="44037" name="Rectangle 4"/>
            <p:cNvSpPr>
              <a:spLocks noChangeArrowheads="1"/>
            </p:cNvSpPr>
            <p:nvPr/>
          </p:nvSpPr>
          <p:spPr bwMode="auto">
            <a:xfrm>
              <a:off x="250" y="221"/>
              <a:ext cx="5260" cy="2678"/>
            </a:xfrm>
            <a:prstGeom prst="rect">
              <a:avLst/>
            </a:prstGeom>
            <a:noFill/>
            <a:ln w="12700">
              <a:noFill/>
              <a:miter lim="800000"/>
              <a:headEnd/>
              <a:tailEnd/>
            </a:ln>
          </p:spPr>
          <p:txBody>
            <a:bodyPr wrap="none" anchor="ctr"/>
            <a:lstStyle/>
            <a:p>
              <a:endParaRPr lang="en-US" altLang="en-US"/>
            </a:p>
          </p:txBody>
        </p:sp>
      </p:grpSp>
      <p:pic>
        <p:nvPicPr>
          <p:cNvPr id="6" name="Picture 10" descr="http://www.naccho.org/images/PHlogo.jpg"/>
          <p:cNvPicPr>
            <a:picLocks noChangeAspect="1" noChangeArrowheads="1"/>
          </p:cNvPicPr>
          <p:nvPr/>
        </p:nvPicPr>
        <p:blipFill>
          <a:blip r:embed="rId6" cstate="print"/>
          <a:srcRect/>
          <a:stretch>
            <a:fillRect/>
          </a:stretch>
        </p:blipFill>
        <p:spPr bwMode="auto">
          <a:xfrm>
            <a:off x="8077200" y="5867400"/>
            <a:ext cx="824531" cy="720090"/>
          </a:xfrm>
          <a:prstGeom prst="rect">
            <a:avLst/>
          </a:prstGeom>
          <a:noFill/>
        </p:spPr>
      </p:pic>
      <p:pic>
        <p:nvPicPr>
          <p:cNvPr id="3" name="Recorded Sound">
            <a:hlinkClick r:id="" action="ppaction://media"/>
            <a:extLst>
              <a:ext uri="{FF2B5EF4-FFF2-40B4-BE49-F238E27FC236}">
                <a16:creationId xmlns:a16="http://schemas.microsoft.com/office/drawing/2014/main" id="{E37E0183-86F8-D53A-AE30-312E79853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677" y="17018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p:cNvPicPr>
            <a:picLocks noGrp="1" noChangeAspect="1" noChangeArrowheads="1"/>
          </p:cNvPicPr>
          <p:nvPr>
            <p:ph sz="half" idx="1"/>
          </p:nvPr>
        </p:nvPicPr>
        <p:blipFill>
          <a:blip r:embed="rId5" cstate="print"/>
          <a:srcRect/>
          <a:stretch>
            <a:fillRect/>
          </a:stretch>
        </p:blipFill>
        <p:spPr>
          <a:xfrm>
            <a:off x="685799" y="304800"/>
            <a:ext cx="7803665" cy="4114800"/>
          </a:xfrm>
          <a:noFill/>
        </p:spPr>
      </p:pic>
      <p:sp>
        <p:nvSpPr>
          <p:cNvPr id="38914" name="Rectangle 2"/>
          <p:cNvSpPr>
            <a:spLocks noGrp="1" noChangeArrowheads="1"/>
          </p:cNvSpPr>
          <p:nvPr>
            <p:ph type="body" sz="half" idx="2"/>
          </p:nvPr>
        </p:nvSpPr>
        <p:spPr>
          <a:xfrm>
            <a:off x="609600" y="4648200"/>
            <a:ext cx="8001000" cy="1447800"/>
          </a:xfrm>
        </p:spPr>
        <p:txBody>
          <a:bodyPr>
            <a:normAutofit/>
          </a:bodyPr>
          <a:lstStyle/>
          <a:p>
            <a:pPr algn="just" fontAlgn="auto">
              <a:spcAft>
                <a:spcPts val="0"/>
              </a:spcAft>
              <a:buFont typeface="Wingdings 2"/>
              <a:buChar char=""/>
              <a:defRPr/>
            </a:pPr>
            <a:r>
              <a:rPr lang="en-US" altLang="en-US" sz="2000" dirty="0">
                <a:latin typeface="Times New Roman" panose="02020603050405020304" pitchFamily="18" charset="0"/>
                <a:cs typeface="Times New Roman" panose="02020603050405020304" pitchFamily="18" charset="0"/>
              </a:rPr>
              <a:t>Christian County ordinance requires that the drain field be located </a:t>
            </a:r>
            <a:r>
              <a:rPr lang="en-US" altLang="en-US" sz="2000" dirty="0">
                <a:solidFill>
                  <a:srgbClr val="FF0000"/>
                </a:solidFill>
                <a:latin typeface="Times New Roman" panose="02020603050405020304" pitchFamily="18" charset="0"/>
                <a:cs typeface="Times New Roman" panose="02020603050405020304" pitchFamily="18" charset="0"/>
              </a:rPr>
              <a:t>one hundred feet</a:t>
            </a:r>
            <a:r>
              <a:rPr lang="en-US" altLang="en-US" sz="2000" dirty="0">
                <a:latin typeface="Times New Roman" panose="02020603050405020304" pitchFamily="18" charset="0"/>
                <a:cs typeface="Times New Roman" panose="02020603050405020304" pitchFamily="18" charset="0"/>
              </a:rPr>
              <a:t> from any private wells. Don't forget your neighbor's well and </a:t>
            </a:r>
            <a:r>
              <a:rPr lang="en-US" altLang="en-US" sz="2000" dirty="0">
                <a:solidFill>
                  <a:srgbClr val="FF0000"/>
                </a:solidFill>
                <a:latin typeface="Times New Roman" panose="02020603050405020304" pitchFamily="18" charset="0"/>
                <a:cs typeface="Times New Roman" panose="02020603050405020304" pitchFamily="18" charset="0"/>
              </a:rPr>
              <a:t>three hundred feet</a:t>
            </a:r>
            <a:r>
              <a:rPr lang="en-US" altLang="en-US" sz="2000" dirty="0">
                <a:latin typeface="Times New Roman" panose="02020603050405020304" pitchFamily="18" charset="0"/>
                <a:cs typeface="Times New Roman" panose="02020603050405020304" pitchFamily="18" charset="0"/>
              </a:rPr>
              <a:t> from a public well</a:t>
            </a:r>
            <a:r>
              <a:rPr lang="en-US" altLang="en-US" sz="2800" dirty="0">
                <a:latin typeface="Times New Roman" panose="02020603050405020304" pitchFamily="18" charset="0"/>
                <a:cs typeface="Times New Roman" panose="02020603050405020304" pitchFamily="18" charset="0"/>
              </a:rPr>
              <a:t>.</a:t>
            </a:r>
          </a:p>
        </p:txBody>
      </p:sp>
      <p:pic>
        <p:nvPicPr>
          <p:cNvPr id="4" name="Picture 10" descr="http://www.naccho.org/images/PHlogo.jpg"/>
          <p:cNvPicPr>
            <a:picLocks noChangeAspect="1" noChangeArrowheads="1"/>
          </p:cNvPicPr>
          <p:nvPr/>
        </p:nvPicPr>
        <p:blipFill>
          <a:blip r:embed="rId6"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752FFDC4-102E-1090-E05D-0B63D67705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30480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31"/>
          <p:cNvPicPr>
            <a:picLocks noGrp="1" noChangeAspect="1" noChangeArrowheads="1"/>
          </p:cNvPicPr>
          <p:nvPr>
            <p:ph sz="half" idx="1"/>
          </p:nvPr>
        </p:nvPicPr>
        <p:blipFill>
          <a:blip r:embed="rId5" cstate="print"/>
          <a:srcRect/>
          <a:stretch>
            <a:fillRect/>
          </a:stretch>
        </p:blipFill>
        <p:spPr>
          <a:xfrm>
            <a:off x="609600" y="381000"/>
            <a:ext cx="8001000" cy="4267200"/>
          </a:xfrm>
          <a:noFill/>
        </p:spPr>
      </p:pic>
      <p:sp>
        <p:nvSpPr>
          <p:cNvPr id="48131" name="Rectangle 1026"/>
          <p:cNvSpPr>
            <a:spLocks noGrp="1" noChangeArrowheads="1"/>
          </p:cNvSpPr>
          <p:nvPr>
            <p:ph type="body" sz="half" idx="2"/>
          </p:nvPr>
        </p:nvSpPr>
        <p:spPr>
          <a:xfrm>
            <a:off x="609600" y="5029200"/>
            <a:ext cx="8153400" cy="1066800"/>
          </a:xfrm>
          <a:noFill/>
        </p:spPr>
        <p:txBody>
          <a:bodyPr/>
          <a:lstStyle/>
          <a:p>
            <a:pPr algn="just"/>
            <a:r>
              <a:rPr lang="en-US" altLang="en-US" sz="2000" dirty="0">
                <a:latin typeface="Times New Roman" panose="02020603050405020304" pitchFamily="18" charset="0"/>
                <a:cs typeface="Times New Roman" panose="02020603050405020304" pitchFamily="18" charset="0"/>
              </a:rPr>
              <a:t>Drain fields cannot be closer than </a:t>
            </a:r>
            <a:r>
              <a:rPr lang="en-US" altLang="en-US" sz="2000" dirty="0">
                <a:solidFill>
                  <a:srgbClr val="FF0000"/>
                </a:solidFill>
                <a:latin typeface="Times New Roman" panose="02020603050405020304" pitchFamily="18" charset="0"/>
                <a:cs typeface="Times New Roman" panose="02020603050405020304" pitchFamily="18" charset="0"/>
              </a:rPr>
              <a:t>ten feet</a:t>
            </a:r>
            <a:r>
              <a:rPr lang="en-US" altLang="en-US" sz="2000" dirty="0">
                <a:latin typeface="Times New Roman" panose="02020603050405020304" pitchFamily="18" charset="0"/>
                <a:cs typeface="Times New Roman" panose="02020603050405020304" pitchFamily="18" charset="0"/>
              </a:rPr>
              <a:t> to property lines in Christian County</a:t>
            </a:r>
            <a:r>
              <a:rPr lang="en-US" altLang="en-US" sz="2800" dirty="0">
                <a:latin typeface="Times New Roman" panose="02020603050405020304" pitchFamily="18" charset="0"/>
                <a:cs typeface="Times New Roman" panose="02020603050405020304" pitchFamily="18" charset="0"/>
              </a:rPr>
              <a:t>.</a:t>
            </a:r>
          </a:p>
        </p:txBody>
      </p:sp>
      <p:pic>
        <p:nvPicPr>
          <p:cNvPr id="4" name="Picture 10" descr="http://www.naccho.org/images/PHlogo.jpg"/>
          <p:cNvPicPr>
            <a:picLocks noChangeAspect="1" noChangeArrowheads="1"/>
          </p:cNvPicPr>
          <p:nvPr/>
        </p:nvPicPr>
        <p:blipFill>
          <a:blip r:embed="rId6"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6280056C-9925-4211-4C17-B17E843CE5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 y="30480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6"/>
          <p:cNvGraphicFramePr>
            <a:graphicFrameLocks noGrp="1" noChangeAspect="1"/>
          </p:cNvGraphicFramePr>
          <p:nvPr>
            <p:ph sz="half" idx="1"/>
            <p:extLst>
              <p:ext uri="{D42A27DB-BD31-4B8C-83A1-F6EECF244321}">
                <p14:modId xmlns:p14="http://schemas.microsoft.com/office/powerpoint/2010/main" val="2635330163"/>
              </p:ext>
            </p:extLst>
          </p:nvPr>
        </p:nvGraphicFramePr>
        <p:xfrm>
          <a:off x="762000" y="419100"/>
          <a:ext cx="8229599" cy="4419600"/>
        </p:xfrm>
        <a:graphic>
          <a:graphicData uri="http://schemas.openxmlformats.org/presentationml/2006/ole">
            <mc:AlternateContent xmlns:mc="http://schemas.openxmlformats.org/markup-compatibility/2006">
              <mc:Choice xmlns:v="urn:schemas-microsoft-com:vml" Requires="v">
                <p:oleObj name="Bitmap Image" r:id="rId5" imgW="4858428" imgH="2952381" progId="PBrush">
                  <p:embed/>
                </p:oleObj>
              </mc:Choice>
              <mc:Fallback>
                <p:oleObj name="Bitmap Image" r:id="rId5" imgW="4858428" imgH="2952381" progId="PBrush">
                  <p:embed/>
                  <p:pic>
                    <p:nvPicPr>
                      <p:cNvPr id="0" name="Picture 4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9100"/>
                        <a:ext cx="8229599"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5" name="Rectangle 2"/>
          <p:cNvSpPr>
            <a:spLocks noGrp="1" noChangeArrowheads="1"/>
          </p:cNvSpPr>
          <p:nvPr>
            <p:ph type="body" sz="half" idx="2"/>
          </p:nvPr>
        </p:nvSpPr>
        <p:spPr>
          <a:xfrm>
            <a:off x="609600" y="5181600"/>
            <a:ext cx="7848600" cy="914400"/>
          </a:xfrm>
          <a:noFill/>
        </p:spPr>
        <p:txBody>
          <a:bodyPr/>
          <a:lstStyle/>
          <a:p>
            <a:pPr algn="just"/>
            <a:r>
              <a:rPr lang="en-US" altLang="en-US" sz="2000" dirty="0">
                <a:latin typeface="Times New Roman" panose="02020603050405020304" pitchFamily="18" charset="0"/>
                <a:cs typeface="Times New Roman" panose="02020603050405020304" pitchFamily="18" charset="0"/>
              </a:rPr>
              <a:t>And must be located more than </a:t>
            </a:r>
            <a:r>
              <a:rPr lang="en-US" altLang="en-US" sz="2000" dirty="0">
                <a:solidFill>
                  <a:srgbClr val="FF0000"/>
                </a:solidFill>
                <a:latin typeface="Times New Roman" panose="02020603050405020304" pitchFamily="18" charset="0"/>
                <a:cs typeface="Times New Roman" panose="02020603050405020304" pitchFamily="18" charset="0"/>
              </a:rPr>
              <a:t>fifty feet</a:t>
            </a:r>
            <a:r>
              <a:rPr lang="en-US" altLang="en-US" sz="2000" dirty="0">
                <a:latin typeface="Times New Roman" panose="02020603050405020304" pitchFamily="18" charset="0"/>
                <a:cs typeface="Times New Roman" panose="02020603050405020304" pitchFamily="18" charset="0"/>
              </a:rPr>
              <a:t> from any lake or body of surface water</a:t>
            </a:r>
            <a:r>
              <a:rPr lang="en-US" altLang="en-US" sz="2800" dirty="0">
                <a:latin typeface="Times New Roman" panose="02020603050405020304" pitchFamily="18" charset="0"/>
                <a:cs typeface="Times New Roman" panose="02020603050405020304" pitchFamily="18" charset="0"/>
              </a:rPr>
              <a:t>.</a:t>
            </a:r>
          </a:p>
        </p:txBody>
      </p:sp>
      <p:pic>
        <p:nvPicPr>
          <p:cNvPr id="4" name="Picture 10" descr="http://www.naccho.org/images/PHlogo.jpg"/>
          <p:cNvPicPr>
            <a:picLocks noChangeAspect="1" noChangeArrowheads="1"/>
          </p:cNvPicPr>
          <p:nvPr/>
        </p:nvPicPr>
        <p:blipFill>
          <a:blip r:embed="rId7"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E29C822D-7533-8C1B-76BD-2646EB0CBA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670" y="30480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ct 6"/>
          <p:cNvGraphicFramePr>
            <a:graphicFrameLocks noGrp="1" noChangeAspect="1"/>
          </p:cNvGraphicFramePr>
          <p:nvPr>
            <p:ph sz="half" idx="1"/>
            <p:extLst>
              <p:ext uri="{D42A27DB-BD31-4B8C-83A1-F6EECF244321}">
                <p14:modId xmlns:p14="http://schemas.microsoft.com/office/powerpoint/2010/main" val="1987773463"/>
              </p:ext>
            </p:extLst>
          </p:nvPr>
        </p:nvGraphicFramePr>
        <p:xfrm>
          <a:off x="900731" y="457200"/>
          <a:ext cx="8001000" cy="4419600"/>
        </p:xfrm>
        <a:graphic>
          <a:graphicData uri="http://schemas.openxmlformats.org/presentationml/2006/ole">
            <mc:AlternateContent xmlns:mc="http://schemas.openxmlformats.org/markup-compatibility/2006">
              <mc:Choice xmlns:v="urn:schemas-microsoft-com:vml" Requires="v">
                <p:oleObj name="Bitmap Image" r:id="rId5" imgW="5304762" imgH="2980952" progId="PBrush">
                  <p:embed/>
                </p:oleObj>
              </mc:Choice>
              <mc:Fallback>
                <p:oleObj name="Bitmap Image" r:id="rId5" imgW="5304762" imgH="2980952" progId="PBrush">
                  <p:embed/>
                  <p:pic>
                    <p:nvPicPr>
                      <p:cNvPr id="0" name="Picture 4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731" y="457200"/>
                        <a:ext cx="8001000"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179" name="Rectangle 2"/>
          <p:cNvSpPr>
            <a:spLocks noGrp="1" noChangeArrowheads="1"/>
          </p:cNvSpPr>
          <p:nvPr>
            <p:ph type="body" sz="half" idx="2"/>
          </p:nvPr>
        </p:nvSpPr>
        <p:spPr>
          <a:xfrm>
            <a:off x="609600" y="5105400"/>
            <a:ext cx="7848600" cy="990600"/>
          </a:xfrm>
          <a:noFill/>
        </p:spPr>
        <p:txBody>
          <a:bodyPr/>
          <a:lstStyle/>
          <a:p>
            <a:pPr algn="just"/>
            <a:r>
              <a:rPr lang="en-US" altLang="en-US" sz="2000" dirty="0">
                <a:latin typeface="Times New Roman" panose="02020603050405020304" pitchFamily="18" charset="0"/>
                <a:cs typeface="Times New Roman" panose="02020603050405020304" pitchFamily="18" charset="0"/>
              </a:rPr>
              <a:t>Drain fields may not be closer than </a:t>
            </a:r>
            <a:r>
              <a:rPr lang="en-US" altLang="en-US" sz="2000" dirty="0">
                <a:solidFill>
                  <a:srgbClr val="FF0000"/>
                </a:solidFill>
                <a:latin typeface="Times New Roman" panose="02020603050405020304" pitchFamily="18" charset="0"/>
                <a:cs typeface="Times New Roman" panose="02020603050405020304" pitchFamily="18" charset="0"/>
              </a:rPr>
              <a:t>twenty-five</a:t>
            </a:r>
            <a:r>
              <a:rPr lang="en-US" altLang="en-US" sz="2000" dirty="0">
                <a:latin typeface="Times New Roman" panose="02020603050405020304" pitchFamily="18" charset="0"/>
                <a:cs typeface="Times New Roman" panose="02020603050405020304" pitchFamily="18" charset="0"/>
              </a:rPr>
              <a:t> feet to any drainage ditches</a:t>
            </a:r>
            <a:r>
              <a:rPr lang="en-US" altLang="en-US" sz="2800" dirty="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and cannot be closer than </a:t>
            </a:r>
            <a:r>
              <a:rPr lang="en-US" altLang="en-US" sz="2000" dirty="0">
                <a:solidFill>
                  <a:srgbClr val="FF0000"/>
                </a:solidFill>
                <a:latin typeface="Times New Roman" panose="02020603050405020304" pitchFamily="18" charset="0"/>
                <a:cs typeface="Times New Roman" panose="02020603050405020304" pitchFamily="18" charset="0"/>
              </a:rPr>
              <a:t>one hundred feet </a:t>
            </a:r>
            <a:r>
              <a:rPr lang="en-US" altLang="en-US" sz="2000" dirty="0">
                <a:latin typeface="Times New Roman" panose="02020603050405020304" pitchFamily="18" charset="0"/>
                <a:cs typeface="Times New Roman" panose="02020603050405020304" pitchFamily="18" charset="0"/>
              </a:rPr>
              <a:t>to a sinkhole rim.</a:t>
            </a:r>
            <a:endParaRPr lang="en-US" altLang="en-US" sz="2800" dirty="0">
              <a:latin typeface="Times New Roman" panose="02020603050405020304" pitchFamily="18" charset="0"/>
              <a:cs typeface="Times New Roman" panose="02020603050405020304" pitchFamily="18" charset="0"/>
            </a:endParaRPr>
          </a:p>
        </p:txBody>
      </p:sp>
      <p:pic>
        <p:nvPicPr>
          <p:cNvPr id="4" name="Picture 10" descr="http://www.naccho.org/images/PHlogo.jpg"/>
          <p:cNvPicPr>
            <a:picLocks noChangeAspect="1" noChangeArrowheads="1"/>
          </p:cNvPicPr>
          <p:nvPr/>
        </p:nvPicPr>
        <p:blipFill>
          <a:blip r:embed="rId7"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160EA31C-6A23-8C67-597F-7EC0059CAB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45720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sz="half" idx="2"/>
          </p:nvPr>
        </p:nvSpPr>
        <p:spPr>
          <a:xfrm>
            <a:off x="424543" y="5257800"/>
            <a:ext cx="8077200" cy="762000"/>
          </a:xfrm>
          <a:noFill/>
        </p:spPr>
        <p:txBody>
          <a:bodyPr>
            <a:normAutofit/>
          </a:bodyPr>
          <a:lstStyle/>
          <a:p>
            <a:pPr algn="just"/>
            <a:r>
              <a:rPr lang="en-US" altLang="en-US" sz="2000" dirty="0">
                <a:latin typeface="Times New Roman" panose="02020603050405020304" pitchFamily="18" charset="0"/>
                <a:cs typeface="Times New Roman" panose="02020603050405020304" pitchFamily="18" charset="0"/>
              </a:rPr>
              <a:t>After accounting for all of these separation distances, you can determine the </a:t>
            </a:r>
            <a:r>
              <a:rPr lang="en-US" altLang="en-US" sz="2000" dirty="0">
                <a:solidFill>
                  <a:srgbClr val="FF0000"/>
                </a:solidFill>
                <a:latin typeface="Times New Roman" panose="02020603050405020304" pitchFamily="18" charset="0"/>
                <a:cs typeface="Times New Roman" panose="02020603050405020304" pitchFamily="18" charset="0"/>
              </a:rPr>
              <a:t>useable</a:t>
            </a:r>
            <a:r>
              <a:rPr lang="en-US" altLang="en-US" sz="2000" dirty="0">
                <a:latin typeface="Times New Roman" panose="02020603050405020304" pitchFamily="18" charset="0"/>
                <a:cs typeface="Times New Roman" panose="02020603050405020304" pitchFamily="18" charset="0"/>
              </a:rPr>
              <a:t> area remaining.</a:t>
            </a:r>
          </a:p>
        </p:txBody>
      </p:sp>
      <p:grpSp>
        <p:nvGrpSpPr>
          <p:cNvPr id="51203" name="Group 5"/>
          <p:cNvGrpSpPr>
            <a:grpSpLocks/>
          </p:cNvGrpSpPr>
          <p:nvPr/>
        </p:nvGrpSpPr>
        <p:grpSpPr bwMode="auto">
          <a:xfrm>
            <a:off x="795670" y="457200"/>
            <a:ext cx="8229600" cy="4572000"/>
            <a:chOff x="480" y="288"/>
            <a:chExt cx="4680" cy="2664"/>
          </a:xfrm>
        </p:grpSpPr>
        <p:pic>
          <p:nvPicPr>
            <p:cNvPr id="51204" name="Picture 3"/>
            <p:cNvPicPr>
              <a:picLocks noChangeArrowheads="1"/>
            </p:cNvPicPr>
            <p:nvPr/>
          </p:nvPicPr>
          <p:blipFill>
            <a:blip r:embed="rId5" cstate="print"/>
            <a:srcRect/>
            <a:stretch>
              <a:fillRect/>
            </a:stretch>
          </p:blipFill>
          <p:spPr bwMode="auto">
            <a:xfrm>
              <a:off x="480" y="288"/>
              <a:ext cx="4680" cy="2664"/>
            </a:xfrm>
            <a:prstGeom prst="rect">
              <a:avLst/>
            </a:prstGeom>
            <a:noFill/>
            <a:ln w="12700">
              <a:noFill/>
              <a:miter lim="800000"/>
              <a:headEnd/>
              <a:tailEnd/>
            </a:ln>
          </p:spPr>
        </p:pic>
        <p:sp>
          <p:nvSpPr>
            <p:cNvPr id="51205" name="Rectangle 4"/>
            <p:cNvSpPr>
              <a:spLocks noChangeArrowheads="1"/>
            </p:cNvSpPr>
            <p:nvPr/>
          </p:nvSpPr>
          <p:spPr bwMode="auto">
            <a:xfrm>
              <a:off x="538" y="317"/>
              <a:ext cx="4540" cy="2582"/>
            </a:xfrm>
            <a:prstGeom prst="rect">
              <a:avLst/>
            </a:prstGeom>
            <a:noFill/>
            <a:ln w="12700">
              <a:noFill/>
              <a:miter lim="800000"/>
              <a:headEnd/>
              <a:tailEnd/>
            </a:ln>
          </p:spPr>
          <p:txBody>
            <a:bodyPr wrap="none" anchor="ctr"/>
            <a:lstStyle/>
            <a:p>
              <a:endParaRPr lang="en-US" altLang="en-US"/>
            </a:p>
          </p:txBody>
        </p:sp>
      </p:grpSp>
      <p:pic>
        <p:nvPicPr>
          <p:cNvPr id="6" name="Picture 10" descr="http://www.naccho.org/images/PHlogo.jpg"/>
          <p:cNvPicPr>
            <a:picLocks noChangeAspect="1" noChangeArrowheads="1"/>
          </p:cNvPicPr>
          <p:nvPr/>
        </p:nvPicPr>
        <p:blipFill>
          <a:blip r:embed="rId6"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9A034454-1AB0-9195-1C7B-71018A2C54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1135" y="499882"/>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sz="half" idx="2"/>
          </p:nvPr>
        </p:nvSpPr>
        <p:spPr>
          <a:xfrm>
            <a:off x="634157" y="4974227"/>
            <a:ext cx="7443043" cy="1285875"/>
          </a:xfrm>
        </p:spPr>
        <p:txBody>
          <a:bodyPr>
            <a:normAutofit fontScale="92500"/>
          </a:bodyPr>
          <a:lstStyle/>
          <a:p>
            <a:pPr algn="just" fontAlgn="auto">
              <a:spcAft>
                <a:spcPts val="0"/>
              </a:spcAft>
              <a:buFont typeface="Wingdings 2"/>
              <a:buChar char=""/>
              <a:defRPr/>
            </a:pPr>
            <a:r>
              <a:rPr lang="en-US" altLang="en-US" sz="2000" dirty="0">
                <a:latin typeface="Times New Roman" panose="02020603050405020304" pitchFamily="18" charset="0"/>
                <a:cs typeface="Times New Roman" panose="02020603050405020304" pitchFamily="18" charset="0"/>
              </a:rPr>
              <a:t>Before allowing construction to proceed, be sure that the soil is relatively dry. If the soil is too wet, construction will damage soil structure. This could cause the septic system to fail or function poorly</a:t>
            </a:r>
            <a:r>
              <a:rPr lang="en-US" altLang="en-US" sz="2800" dirty="0"/>
              <a:t>.</a:t>
            </a:r>
          </a:p>
        </p:txBody>
      </p:sp>
      <p:grpSp>
        <p:nvGrpSpPr>
          <p:cNvPr id="52227" name="Group 5"/>
          <p:cNvGrpSpPr>
            <a:grpSpLocks/>
          </p:cNvGrpSpPr>
          <p:nvPr/>
        </p:nvGrpSpPr>
        <p:grpSpPr bwMode="auto">
          <a:xfrm>
            <a:off x="990319" y="270510"/>
            <a:ext cx="7898915" cy="4438650"/>
            <a:chOff x="384" y="240"/>
            <a:chExt cx="4824" cy="2280"/>
          </a:xfrm>
        </p:grpSpPr>
        <p:pic>
          <p:nvPicPr>
            <p:cNvPr id="52228" name="Picture 3"/>
            <p:cNvPicPr>
              <a:picLocks noChangeArrowheads="1"/>
            </p:cNvPicPr>
            <p:nvPr/>
          </p:nvPicPr>
          <p:blipFill>
            <a:blip r:embed="rId5" cstate="print"/>
            <a:srcRect/>
            <a:stretch>
              <a:fillRect/>
            </a:stretch>
          </p:blipFill>
          <p:spPr bwMode="auto">
            <a:xfrm>
              <a:off x="384" y="240"/>
              <a:ext cx="4824" cy="2280"/>
            </a:xfrm>
            <a:prstGeom prst="rect">
              <a:avLst/>
            </a:prstGeom>
            <a:noFill/>
            <a:ln w="12700">
              <a:noFill/>
              <a:miter lim="800000"/>
              <a:headEnd/>
              <a:tailEnd/>
            </a:ln>
          </p:spPr>
        </p:pic>
        <p:sp>
          <p:nvSpPr>
            <p:cNvPr id="52229" name="Rectangle 4"/>
            <p:cNvSpPr>
              <a:spLocks noChangeArrowheads="1"/>
            </p:cNvSpPr>
            <p:nvPr/>
          </p:nvSpPr>
          <p:spPr bwMode="auto">
            <a:xfrm>
              <a:off x="442" y="269"/>
              <a:ext cx="4684" cy="2198"/>
            </a:xfrm>
            <a:prstGeom prst="rect">
              <a:avLst/>
            </a:prstGeom>
            <a:noFill/>
            <a:ln w="12700">
              <a:noFill/>
              <a:miter lim="800000"/>
              <a:headEnd/>
              <a:tailEnd/>
            </a:ln>
          </p:spPr>
          <p:txBody>
            <a:bodyPr wrap="none" anchor="ctr"/>
            <a:lstStyle/>
            <a:p>
              <a:endParaRPr lang="en-US" altLang="en-US"/>
            </a:p>
          </p:txBody>
        </p:sp>
      </p:grpSp>
      <p:pic>
        <p:nvPicPr>
          <p:cNvPr id="6" name="Picture 10" descr="http://www.naccho.org/images/PHlogo.jpg"/>
          <p:cNvPicPr>
            <a:picLocks noChangeAspect="1" noChangeArrowheads="1"/>
          </p:cNvPicPr>
          <p:nvPr/>
        </p:nvPicPr>
        <p:blipFill>
          <a:blip r:embed="rId6"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718285A1-85B9-FFD1-6FAA-D007003D83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3925" y="32696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sz="half" idx="2"/>
          </p:nvPr>
        </p:nvSpPr>
        <p:spPr>
          <a:xfrm>
            <a:off x="381000" y="4419600"/>
            <a:ext cx="7543800" cy="2133600"/>
          </a:xfrm>
        </p:spPr>
        <p:txBody>
          <a:bodyPr>
            <a:normAutofit/>
          </a:bodyPr>
          <a:lstStyle/>
          <a:p>
            <a:pPr algn="just" fontAlgn="auto">
              <a:spcAft>
                <a:spcPts val="0"/>
              </a:spcAft>
              <a:buFont typeface="Wingdings 2"/>
              <a:buChar char=""/>
              <a:defRPr/>
            </a:pPr>
            <a:r>
              <a:rPr lang="en-US" altLang="en-US" sz="2000" dirty="0">
                <a:latin typeface="Times New Roman" panose="02020603050405020304" pitchFamily="18" charset="0"/>
                <a:cs typeface="Times New Roman" panose="02020603050405020304" pitchFamily="18" charset="0"/>
              </a:rPr>
              <a:t>A good test for determining if the soil is too wet to excavate is to take a small amount and try to form a ribbon of soils in your hand. If the soil holds the ribbon when you open your hand, it is too wet to allow construction to proceed</a:t>
            </a:r>
            <a:r>
              <a:rPr lang="en-US" altLang="en-US" sz="2800" dirty="0">
                <a:latin typeface="Times New Roman" panose="02020603050405020304" pitchFamily="18" charset="0"/>
                <a:cs typeface="Times New Roman" panose="02020603050405020304" pitchFamily="18" charset="0"/>
              </a:rPr>
              <a:t>. </a:t>
            </a:r>
          </a:p>
        </p:txBody>
      </p:sp>
      <p:sp>
        <p:nvSpPr>
          <p:cNvPr id="53251" name="Rectangle 4"/>
          <p:cNvSpPr>
            <a:spLocks noChangeArrowheads="1"/>
          </p:cNvSpPr>
          <p:nvPr/>
        </p:nvSpPr>
        <p:spPr bwMode="auto">
          <a:xfrm>
            <a:off x="777875" y="350838"/>
            <a:ext cx="7740650" cy="3565525"/>
          </a:xfrm>
          <a:prstGeom prst="rect">
            <a:avLst/>
          </a:prstGeom>
          <a:noFill/>
          <a:ln w="12700">
            <a:noFill/>
            <a:miter lim="800000"/>
            <a:headEnd/>
            <a:tailEnd/>
          </a:ln>
        </p:spPr>
        <p:txBody>
          <a:bodyPr wrap="none" anchor="ctr"/>
          <a:lstStyle/>
          <a:p>
            <a:endParaRPr lang="en-US" altLang="en-US"/>
          </a:p>
        </p:txBody>
      </p:sp>
      <p:grpSp>
        <p:nvGrpSpPr>
          <p:cNvPr id="53252" name="Group 7"/>
          <p:cNvGrpSpPr>
            <a:grpSpLocks noChangeAspect="1"/>
          </p:cNvGrpSpPr>
          <p:nvPr/>
        </p:nvGrpSpPr>
        <p:grpSpPr bwMode="auto">
          <a:xfrm>
            <a:off x="777875" y="533400"/>
            <a:ext cx="7962900" cy="3695700"/>
            <a:chOff x="432" y="192"/>
            <a:chExt cx="5016" cy="2328"/>
          </a:xfrm>
        </p:grpSpPr>
        <p:sp>
          <p:nvSpPr>
            <p:cNvPr id="53253" name="AutoShape 6"/>
            <p:cNvSpPr>
              <a:spLocks noChangeAspect="1" noChangeArrowheads="1" noTextEdit="1"/>
            </p:cNvSpPr>
            <p:nvPr/>
          </p:nvSpPr>
          <p:spPr bwMode="auto">
            <a:xfrm>
              <a:off x="432" y="192"/>
              <a:ext cx="5016" cy="2328"/>
            </a:xfrm>
            <a:prstGeom prst="rect">
              <a:avLst/>
            </a:prstGeom>
            <a:noFill/>
            <a:ln w="9525">
              <a:noFill/>
              <a:miter lim="800000"/>
              <a:headEnd/>
              <a:tailEnd/>
            </a:ln>
          </p:spPr>
          <p:txBody>
            <a:bodyPr/>
            <a:lstStyle/>
            <a:p>
              <a:endParaRPr lang="en-US"/>
            </a:p>
          </p:txBody>
        </p:sp>
        <p:pic>
          <p:nvPicPr>
            <p:cNvPr id="53254" name="Picture 8"/>
            <p:cNvPicPr>
              <a:picLocks noChangeAspect="1" noChangeArrowheads="1"/>
            </p:cNvPicPr>
            <p:nvPr/>
          </p:nvPicPr>
          <p:blipFill>
            <a:blip r:embed="rId5" cstate="print"/>
            <a:srcRect/>
            <a:stretch>
              <a:fillRect/>
            </a:stretch>
          </p:blipFill>
          <p:spPr bwMode="auto">
            <a:xfrm>
              <a:off x="432" y="192"/>
              <a:ext cx="4992" cy="2304"/>
            </a:xfrm>
            <a:prstGeom prst="rect">
              <a:avLst/>
            </a:prstGeom>
            <a:noFill/>
            <a:ln w="9525">
              <a:noFill/>
              <a:miter lim="800000"/>
              <a:headEnd/>
              <a:tailEnd/>
            </a:ln>
          </p:spPr>
        </p:pic>
        <p:pic>
          <p:nvPicPr>
            <p:cNvPr id="53255" name="Picture 9"/>
            <p:cNvPicPr>
              <a:picLocks noChangeAspect="1" noChangeArrowheads="1"/>
            </p:cNvPicPr>
            <p:nvPr/>
          </p:nvPicPr>
          <p:blipFill>
            <a:blip r:embed="rId6" cstate="print"/>
            <a:srcRect/>
            <a:stretch>
              <a:fillRect/>
            </a:stretch>
          </p:blipFill>
          <p:spPr bwMode="auto">
            <a:xfrm>
              <a:off x="432" y="192"/>
              <a:ext cx="4992" cy="2304"/>
            </a:xfrm>
            <a:prstGeom prst="rect">
              <a:avLst/>
            </a:prstGeom>
            <a:noFill/>
            <a:ln w="9525">
              <a:noFill/>
              <a:miter lim="800000"/>
              <a:headEnd/>
              <a:tailEnd/>
            </a:ln>
          </p:spPr>
        </p:pic>
      </p:grpSp>
      <p:pic>
        <p:nvPicPr>
          <p:cNvPr id="8" name="Picture 10" descr="http://www.naccho.org/images/PHlogo.jpg"/>
          <p:cNvPicPr>
            <a:picLocks noChangeAspect="1" noChangeArrowheads="1"/>
          </p:cNvPicPr>
          <p:nvPr/>
        </p:nvPicPr>
        <p:blipFill>
          <a:blip r:embed="rId7"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7CAE7114-EC15-55C1-8AD0-D1EA48C971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000" y="53340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sz="half" idx="2"/>
          </p:nvPr>
        </p:nvSpPr>
        <p:spPr>
          <a:xfrm>
            <a:off x="438150" y="4952999"/>
            <a:ext cx="8229600" cy="1000125"/>
          </a:xfrm>
          <a:noFill/>
        </p:spPr>
        <p:txBody>
          <a:bodyPr/>
          <a:lstStyle/>
          <a:p>
            <a:pPr algn="just"/>
            <a:r>
              <a:rPr lang="en-US" altLang="en-US" sz="2000" dirty="0">
                <a:latin typeface="Times New Roman" panose="02020603050405020304" pitchFamily="18" charset="0"/>
                <a:cs typeface="Times New Roman" panose="02020603050405020304" pitchFamily="18" charset="0"/>
              </a:rPr>
              <a:t>If the soil crumbles and will not stay formed when you open your hand, then it is probably safe to allow construction to proceed</a:t>
            </a:r>
            <a:r>
              <a:rPr lang="en-US" altLang="en-US" sz="2800" dirty="0">
                <a:latin typeface="Times New Roman" panose="02020603050405020304" pitchFamily="18" charset="0"/>
                <a:cs typeface="Times New Roman" panose="02020603050405020304" pitchFamily="18" charset="0"/>
              </a:rPr>
              <a:t>.</a:t>
            </a:r>
          </a:p>
        </p:txBody>
      </p:sp>
      <p:sp>
        <p:nvSpPr>
          <p:cNvPr id="54275" name="Rectangle 4"/>
          <p:cNvSpPr>
            <a:spLocks noChangeArrowheads="1"/>
          </p:cNvSpPr>
          <p:nvPr/>
        </p:nvSpPr>
        <p:spPr bwMode="auto">
          <a:xfrm>
            <a:off x="854075" y="503238"/>
            <a:ext cx="7740650" cy="3946525"/>
          </a:xfrm>
          <a:prstGeom prst="rect">
            <a:avLst/>
          </a:prstGeom>
          <a:noFill/>
          <a:ln w="12700">
            <a:noFill/>
            <a:miter lim="800000"/>
            <a:headEnd/>
            <a:tailEnd/>
          </a:ln>
        </p:spPr>
        <p:txBody>
          <a:bodyPr wrap="none" anchor="ctr"/>
          <a:lstStyle/>
          <a:p>
            <a:endParaRPr lang="en-US" altLang="en-US"/>
          </a:p>
        </p:txBody>
      </p:sp>
      <p:sp>
        <p:nvSpPr>
          <p:cNvPr id="54276" name="AutoShape 6"/>
          <p:cNvSpPr>
            <a:spLocks noChangeAspect="1" noChangeArrowheads="1" noTextEdit="1"/>
          </p:cNvSpPr>
          <p:nvPr/>
        </p:nvSpPr>
        <p:spPr bwMode="auto">
          <a:xfrm>
            <a:off x="762000" y="457200"/>
            <a:ext cx="7962900" cy="4076700"/>
          </a:xfrm>
          <a:prstGeom prst="rect">
            <a:avLst/>
          </a:prstGeom>
          <a:noFill/>
          <a:ln w="9525">
            <a:noFill/>
            <a:miter lim="800000"/>
            <a:headEnd/>
            <a:tailEnd/>
          </a:ln>
        </p:spPr>
        <p:txBody>
          <a:bodyPr/>
          <a:lstStyle/>
          <a:p>
            <a:endParaRPr lang="en-US"/>
          </a:p>
        </p:txBody>
      </p:sp>
      <p:pic>
        <p:nvPicPr>
          <p:cNvPr id="54277" name="Picture 8"/>
          <p:cNvPicPr>
            <a:picLocks noChangeAspect="1" noChangeArrowheads="1"/>
          </p:cNvPicPr>
          <p:nvPr/>
        </p:nvPicPr>
        <p:blipFill>
          <a:blip r:embed="rId5" cstate="print"/>
          <a:srcRect/>
          <a:stretch>
            <a:fillRect/>
          </a:stretch>
        </p:blipFill>
        <p:spPr bwMode="auto">
          <a:xfrm>
            <a:off x="762000" y="457200"/>
            <a:ext cx="7924800" cy="4038600"/>
          </a:xfrm>
          <a:prstGeom prst="rect">
            <a:avLst/>
          </a:prstGeom>
          <a:noFill/>
          <a:ln w="9525">
            <a:noFill/>
            <a:miter lim="800000"/>
            <a:headEnd/>
            <a:tailEnd/>
          </a:ln>
        </p:spPr>
      </p:pic>
      <p:pic>
        <p:nvPicPr>
          <p:cNvPr id="54278" name="Picture 9"/>
          <p:cNvPicPr>
            <a:picLocks noChangeAspect="1" noChangeArrowheads="1"/>
          </p:cNvPicPr>
          <p:nvPr/>
        </p:nvPicPr>
        <p:blipFill>
          <a:blip r:embed="rId6" cstate="print">
            <a:grayscl/>
            <a:biLevel thresh="50000"/>
          </a:blip>
          <a:srcRect/>
          <a:stretch>
            <a:fillRect/>
          </a:stretch>
        </p:blipFill>
        <p:spPr bwMode="auto">
          <a:xfrm>
            <a:off x="781050" y="469583"/>
            <a:ext cx="7924800" cy="4038600"/>
          </a:xfrm>
          <a:prstGeom prst="rect">
            <a:avLst/>
          </a:prstGeom>
          <a:noFill/>
          <a:ln w="9525">
            <a:noFill/>
            <a:miter lim="800000"/>
            <a:headEnd/>
            <a:tailEnd/>
          </a:ln>
        </p:spPr>
      </p:pic>
      <p:pic>
        <p:nvPicPr>
          <p:cNvPr id="7" name="Picture 10" descr="http://www.naccho.org/images/PHlogo.jpg"/>
          <p:cNvPicPr>
            <a:picLocks noChangeAspect="1" noChangeArrowheads="1"/>
          </p:cNvPicPr>
          <p:nvPr/>
        </p:nvPicPr>
        <p:blipFill>
          <a:blip r:embed="rId7"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CA96671C-8809-A2D2-44E7-D6ABC1856F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385164"/>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lstStyle/>
          <a:p>
            <a:pPr fontAlgn="auto">
              <a:spcAft>
                <a:spcPts val="0"/>
              </a:spcAft>
              <a:defRPr/>
            </a:pPr>
            <a:r>
              <a:rPr lang="en-US" b="1" dirty="0">
                <a:latin typeface="Times New Roman" pitchFamily="18" charset="0"/>
                <a:cs typeface="Times New Roman" pitchFamily="18" charset="0"/>
              </a:rPr>
              <a:t>Course Objectives</a:t>
            </a:r>
          </a:p>
        </p:txBody>
      </p:sp>
      <p:sp>
        <p:nvSpPr>
          <p:cNvPr id="15363" name="Rectangle 3"/>
          <p:cNvSpPr>
            <a:spLocks noGrp="1" noChangeArrowheads="1"/>
          </p:cNvSpPr>
          <p:nvPr>
            <p:ph idx="1"/>
          </p:nvPr>
        </p:nvSpPr>
        <p:spPr>
          <a:xfrm>
            <a:off x="228600" y="1295400"/>
            <a:ext cx="8458200" cy="4800599"/>
          </a:xfrm>
        </p:spPr>
        <p:txBody>
          <a:bodyPr>
            <a:normAutofit/>
          </a:bodyPr>
          <a:lstStyle/>
          <a:p>
            <a:r>
              <a:rPr lang="en-US" altLang="en-US" sz="2400" dirty="0">
                <a:latin typeface="Times New Roman" pitchFamily="18" charset="0"/>
                <a:cs typeface="Times New Roman" pitchFamily="18" charset="0"/>
              </a:rPr>
              <a:t>Obtain the basic knowledge on how to install a conventional on site wastewater treatment system in accordance with the Christian County Ordinance 043-1992 Revised 2015</a:t>
            </a:r>
          </a:p>
          <a:p>
            <a:r>
              <a:rPr lang="en-US" altLang="en-US" sz="2400" dirty="0">
                <a:latin typeface="Times New Roman" pitchFamily="18" charset="0"/>
                <a:cs typeface="Times New Roman" pitchFamily="18" charset="0"/>
              </a:rPr>
              <a:t>Learn how to obtain a permit for the construction of an onsite wastewater treatment system from the Christian County Health Department (CCHD) and understand the inspection process of the system</a:t>
            </a:r>
          </a:p>
          <a:p>
            <a:r>
              <a:rPr lang="en-US" altLang="en-US" sz="2400" dirty="0">
                <a:latin typeface="Times New Roman" pitchFamily="18" charset="0"/>
                <a:cs typeface="Times New Roman" pitchFamily="18" charset="0"/>
              </a:rPr>
              <a:t>Be familiar with the penalties associated violations of the Christian County onsite wastewater standards</a:t>
            </a:r>
          </a:p>
          <a:p>
            <a:r>
              <a:rPr lang="en-US" altLang="en-US" sz="2400" dirty="0">
                <a:latin typeface="Times New Roman" pitchFamily="18" charset="0"/>
                <a:cs typeface="Times New Roman" pitchFamily="18" charset="0"/>
              </a:rPr>
              <a:t>The link to our Christian County standards for wastewater handbook: </a:t>
            </a:r>
            <a:r>
              <a:rPr lang="en-US" altLang="en-US" sz="1400" dirty="0">
                <a:latin typeface="Times New Roman" pitchFamily="18" charset="0"/>
                <a:cs typeface="Times New Roman" pitchFamily="18" charset="0"/>
                <a:hlinkClick r:id="rId5"/>
              </a:rPr>
              <a:t>https://www.christiancountyhealth.com/_files/ugd/9bd019_ece51b3259af45be96c71a0d819ef559.pdf</a:t>
            </a:r>
            <a:endParaRPr lang="en-US" altLang="en-US" sz="1400" dirty="0">
              <a:latin typeface="Times New Roman" pitchFamily="18" charset="0"/>
              <a:cs typeface="Times New Roman" pitchFamily="18" charset="0"/>
            </a:endParaRP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10" descr="http://www.naccho.org/images/PHlogo.jpg"/>
          <p:cNvPicPr>
            <a:picLocks noChangeAspect="1" noChangeArrowheads="1"/>
          </p:cNvPicPr>
          <p:nvPr/>
        </p:nvPicPr>
        <p:blipFill>
          <a:blip r:embed="rId6"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9E4D66EC-C76B-6F4E-6293-336D77DF95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txBox="1">
            <a:spLocks/>
          </p:cNvSpPr>
          <p:nvPr/>
        </p:nvSpPr>
        <p:spPr>
          <a:xfrm>
            <a:off x="0" y="3581400"/>
            <a:ext cx="5791200" cy="3276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0" name="Content Placeholder 5"/>
          <p:cNvSpPr txBox="1">
            <a:spLocks/>
          </p:cNvSpPr>
          <p:nvPr/>
        </p:nvSpPr>
        <p:spPr>
          <a:xfrm>
            <a:off x="228600" y="1371601"/>
            <a:ext cx="8915400" cy="9143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(4) </a:t>
            </a:r>
            <a:r>
              <a:rPr lang="en-US" sz="2000" b="1" u="sng" dirty="0">
                <a:cs typeface="Times New Roman" pitchFamily="18" charset="0"/>
              </a:rPr>
              <a:t>Sewage Tanks </a:t>
            </a:r>
            <a:r>
              <a:rPr lang="en-US" sz="2000" u="sng" dirty="0">
                <a:cs typeface="Times New Roman" pitchFamily="18" charset="0"/>
              </a:rPr>
              <a:t>(page 30)</a:t>
            </a:r>
          </a:p>
        </p:txBody>
      </p:sp>
      <p:graphicFrame>
        <p:nvGraphicFramePr>
          <p:cNvPr id="8" name="Table 7"/>
          <p:cNvGraphicFramePr>
            <a:graphicFrameLocks noGrp="1"/>
          </p:cNvGraphicFramePr>
          <p:nvPr>
            <p:extLst>
              <p:ext uri="{D42A27DB-BD31-4B8C-83A1-F6EECF244321}">
                <p14:modId xmlns:p14="http://schemas.microsoft.com/office/powerpoint/2010/main" val="2464733881"/>
              </p:ext>
            </p:extLst>
          </p:nvPr>
        </p:nvGraphicFramePr>
        <p:xfrm>
          <a:off x="4800600" y="1310640"/>
          <a:ext cx="4191000" cy="173736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tblGrid>
              <a:tr h="584421">
                <a:tc>
                  <a:txBody>
                    <a:bodyPr/>
                    <a:lstStyle/>
                    <a:p>
                      <a:pPr algn="ctr"/>
                      <a:r>
                        <a:rPr lang="en-US" dirty="0">
                          <a:solidFill>
                            <a:schemeClr val="tx1"/>
                          </a:solidFill>
                          <a:latin typeface="Times New Roman" pitchFamily="18" charset="0"/>
                          <a:cs typeface="Times New Roman" pitchFamily="18" charset="0"/>
                        </a:rPr>
                        <a:t>Number</a:t>
                      </a:r>
                      <a:r>
                        <a:rPr lang="en-US" baseline="0" dirty="0">
                          <a:solidFill>
                            <a:schemeClr val="tx1"/>
                          </a:solidFill>
                          <a:latin typeface="Times New Roman" pitchFamily="18" charset="0"/>
                          <a:cs typeface="Times New Roman" pitchFamily="18" charset="0"/>
                        </a:rPr>
                        <a:t> of Bedrooms</a:t>
                      </a:r>
                      <a:endParaRPr lang="en-US" dirty="0">
                        <a:solidFill>
                          <a:schemeClr val="tx1"/>
                        </a:solidFill>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itchFamily="18" charset="0"/>
                          <a:cs typeface="Times New Roman" pitchFamily="18" charset="0"/>
                        </a:rPr>
                        <a:t>Minimum liquid capacity (gallons)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8593">
                <a:tc>
                  <a:txBody>
                    <a:bodyPr/>
                    <a:lstStyle/>
                    <a:p>
                      <a:pPr algn="ctr"/>
                      <a:r>
                        <a:rPr lang="en-US" dirty="0">
                          <a:solidFill>
                            <a:schemeClr val="tx1"/>
                          </a:solidFill>
                          <a:latin typeface="Times New Roman" pitchFamily="18" charset="0"/>
                          <a:cs typeface="Times New Roman" pitchFamily="18" charset="0"/>
                        </a:rPr>
                        <a:t>1 – 3</a:t>
                      </a:r>
                    </a:p>
                  </a:txBody>
                  <a:tcP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solidFill>
                            <a:schemeClr val="tx1"/>
                          </a:solidFill>
                          <a:latin typeface="Times New Roman" pitchFamily="18" charset="0"/>
                          <a:cs typeface="Times New Roman" pitchFamily="18" charset="0"/>
                        </a:rPr>
                        <a:t>1000</a:t>
                      </a:r>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38593">
                <a:tc>
                  <a:txBody>
                    <a:bodyPr/>
                    <a:lstStyle/>
                    <a:p>
                      <a:pPr algn="ctr"/>
                      <a:r>
                        <a:rPr lang="en-US" dirty="0">
                          <a:solidFill>
                            <a:schemeClr val="tx1"/>
                          </a:solidFill>
                          <a:latin typeface="Times New Roman" pitchFamily="18" charset="0"/>
                          <a:cs typeface="Times New Roman" pitchFamily="18" charset="0"/>
                        </a:rPr>
                        <a:t>4</a:t>
                      </a:r>
                    </a:p>
                  </a:txBody>
                  <a:tcPr>
                    <a:solidFill>
                      <a:schemeClr val="bg1"/>
                    </a:solidFill>
                  </a:tcPr>
                </a:tc>
                <a:tc>
                  <a:txBody>
                    <a:bodyPr/>
                    <a:lstStyle/>
                    <a:p>
                      <a:pPr algn="ctr"/>
                      <a:r>
                        <a:rPr lang="en-US" dirty="0">
                          <a:solidFill>
                            <a:schemeClr val="tx1"/>
                          </a:solidFill>
                          <a:latin typeface="Times New Roman" pitchFamily="18" charset="0"/>
                          <a:cs typeface="Times New Roman" pitchFamily="18" charset="0"/>
                        </a:rPr>
                        <a:t>1250</a:t>
                      </a:r>
                    </a:p>
                  </a:txBody>
                  <a:tcPr>
                    <a:solidFill>
                      <a:schemeClr val="bg1"/>
                    </a:solidFill>
                  </a:tcPr>
                </a:tc>
                <a:extLst>
                  <a:ext uri="{0D108BD9-81ED-4DB2-BD59-A6C34878D82A}">
                    <a16:rowId xmlns:a16="http://schemas.microsoft.com/office/drawing/2014/main" val="10002"/>
                  </a:ext>
                </a:extLst>
              </a:tr>
              <a:tr h="338593">
                <a:tc>
                  <a:txBody>
                    <a:bodyPr/>
                    <a:lstStyle/>
                    <a:p>
                      <a:pPr algn="ctr"/>
                      <a:r>
                        <a:rPr lang="en-US" dirty="0">
                          <a:solidFill>
                            <a:schemeClr val="tx1"/>
                          </a:solidFill>
                          <a:latin typeface="Times New Roman" pitchFamily="18" charset="0"/>
                          <a:cs typeface="Times New Roman" pitchFamily="18" charset="0"/>
                        </a:rPr>
                        <a:t>5</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Times New Roman" pitchFamily="18" charset="0"/>
                          <a:cs typeface="Times New Roman" pitchFamily="18" charset="0"/>
                        </a:rPr>
                        <a:t>1500</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228600" y="1828800"/>
            <a:ext cx="4419600" cy="502920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For residential units that have six (6) or more bedrooms septic tank size shall be calculated according to this formula:</a:t>
            </a:r>
          </a:p>
          <a:p>
            <a:pPr marL="342900" marR="0" lvl="0" indent="-342900" algn="just" defTabSz="914400" rtl="0" eaLnBrk="1" fontAlgn="auto" latinLnBrk="0" hangingPunct="1">
              <a:lnSpc>
                <a:spcPct val="100000"/>
              </a:lnSpc>
              <a:spcBef>
                <a:spcPct val="20000"/>
              </a:spcBef>
              <a:spcAft>
                <a:spcPts val="0"/>
              </a:spcAft>
              <a:buClrTx/>
              <a:buSzTx/>
              <a:tabLst/>
              <a:defRPr/>
            </a:pPr>
            <a:r>
              <a:rPr lang="en-US" dirty="0">
                <a:cs typeface="Times New Roman" pitchFamily="18" charset="0"/>
              </a:rPr>
              <a:t>		</a:t>
            </a:r>
            <a:r>
              <a:rPr lang="en-US" b="1" dirty="0">
                <a:cs typeface="Times New Roman" pitchFamily="18" charset="0"/>
              </a:rPr>
              <a:t>V = 1.5Q + 500</a:t>
            </a:r>
          </a:p>
          <a:p>
            <a:pPr marL="342900" marR="0" lvl="0" indent="-342900" algn="just" defTabSz="914400" rtl="0" eaLnBrk="1" fontAlgn="auto" latinLnBrk="0" hangingPunct="1">
              <a:lnSpc>
                <a:spcPct val="100000"/>
              </a:lnSpc>
              <a:spcBef>
                <a:spcPct val="20000"/>
              </a:spcBef>
              <a:spcAft>
                <a:spcPts val="0"/>
              </a:spcAft>
              <a:buClrTx/>
              <a:buSzTx/>
              <a:tabLst/>
              <a:defRPr/>
            </a:pPr>
            <a:r>
              <a:rPr lang="en-US" sz="2000" dirty="0">
                <a:cs typeface="Times New Roman" pitchFamily="18" charset="0"/>
              </a:rPr>
              <a:t>		Q = daily flow rate</a:t>
            </a:r>
          </a:p>
          <a:p>
            <a:pPr marL="342900" marR="0" lvl="0" indent="-342900" algn="just" defTabSz="914400" rtl="0" eaLnBrk="1" fontAlgn="auto" latinLnBrk="0" hangingPunct="1">
              <a:lnSpc>
                <a:spcPct val="100000"/>
              </a:lnSpc>
              <a:spcBef>
                <a:spcPct val="20000"/>
              </a:spcBef>
              <a:spcAft>
                <a:spcPts val="0"/>
              </a:spcAft>
              <a:buClrTx/>
              <a:buSzTx/>
              <a:tabLst/>
              <a:defRPr/>
            </a:pPr>
            <a:r>
              <a:rPr lang="en-US" sz="2000" dirty="0">
                <a:cs typeface="Times New Roman" pitchFamily="18" charset="0"/>
              </a:rPr>
              <a:t>		V = liquid capacity of tank</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If a </a:t>
            </a:r>
            <a:r>
              <a:rPr lang="en-US" sz="2000" b="1" dirty="0">
                <a:solidFill>
                  <a:srgbClr val="FF0000"/>
                </a:solidFill>
                <a:cs typeface="Times New Roman" pitchFamily="18" charset="0"/>
              </a:rPr>
              <a:t>grease trap </a:t>
            </a:r>
            <a:r>
              <a:rPr lang="en-US" sz="2000" dirty="0">
                <a:solidFill>
                  <a:srgbClr val="FF0000"/>
                </a:solidFill>
                <a:cs typeface="Times New Roman" pitchFamily="18" charset="0"/>
              </a:rPr>
              <a:t>is required for a food service establishment the grease trap shall be sized to provide for at least 5 gallons/meal served per day and at least 2/3 of the septic tank.</a:t>
            </a:r>
          </a:p>
        </p:txBody>
      </p:sp>
      <p:sp>
        <p:nvSpPr>
          <p:cNvPr id="12" name="Content Placeholder 5"/>
          <p:cNvSpPr txBox="1">
            <a:spLocks/>
          </p:cNvSpPr>
          <p:nvPr/>
        </p:nvSpPr>
        <p:spPr>
          <a:xfrm>
            <a:off x="4572000" y="4114800"/>
            <a:ext cx="4572000" cy="2362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cs typeface="Times New Roman" pitchFamily="18" charset="0"/>
            </a:endParaRPr>
          </a:p>
        </p:txBody>
      </p:sp>
      <p:sp>
        <p:nvSpPr>
          <p:cNvPr id="13" name="Content Placeholder 5"/>
          <p:cNvSpPr txBox="1">
            <a:spLocks/>
          </p:cNvSpPr>
          <p:nvPr/>
        </p:nvSpPr>
        <p:spPr>
          <a:xfrm>
            <a:off x="4648200" y="3200400"/>
            <a:ext cx="4083534" cy="365760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dirty="0">
                <a:cs typeface="Times New Roman" pitchFamily="18" charset="0"/>
              </a:rPr>
              <a:t>All tanks must be placed on 4”</a:t>
            </a:r>
            <a:br>
              <a:rPr lang="en-US" sz="2000" b="1" dirty="0">
                <a:cs typeface="Times New Roman" pitchFamily="18" charset="0"/>
              </a:rPr>
            </a:br>
            <a:r>
              <a:rPr lang="en-US" sz="2000" b="1" dirty="0">
                <a:cs typeface="Times New Roman" pitchFamily="18" charset="0"/>
              </a:rPr>
              <a:t>depth gravel that is no more than 3/4” in diameter</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chemeClr val="accent6">
                    <a:lumMod val="75000"/>
                  </a:schemeClr>
                </a:solidFill>
                <a:cs typeface="Times New Roman" pitchFamily="18" charset="0"/>
              </a:rPr>
              <a:t>Minimum size tank serving </a:t>
            </a:r>
            <a:r>
              <a:rPr lang="en-US" sz="2000" b="1" dirty="0">
                <a:solidFill>
                  <a:schemeClr val="accent6">
                    <a:lumMod val="75000"/>
                  </a:schemeClr>
                </a:solidFill>
                <a:cs typeface="Times New Roman" pitchFamily="18" charset="0"/>
              </a:rPr>
              <a:t>two</a:t>
            </a:r>
            <a:r>
              <a:rPr lang="en-US" sz="2000" dirty="0">
                <a:solidFill>
                  <a:schemeClr val="accent6">
                    <a:lumMod val="75000"/>
                  </a:schemeClr>
                </a:solidFill>
                <a:cs typeface="Times New Roman" pitchFamily="18" charset="0"/>
              </a:rPr>
              <a:t> </a:t>
            </a:r>
            <a:r>
              <a:rPr lang="en-US" sz="2000" b="1" dirty="0">
                <a:solidFill>
                  <a:schemeClr val="accent6">
                    <a:lumMod val="75000"/>
                  </a:schemeClr>
                </a:solidFill>
                <a:cs typeface="Times New Roman" pitchFamily="18" charset="0"/>
              </a:rPr>
              <a:t>residences</a:t>
            </a:r>
            <a:r>
              <a:rPr lang="en-US" sz="2000" dirty="0">
                <a:solidFill>
                  <a:schemeClr val="accent6">
                    <a:lumMod val="75000"/>
                  </a:schemeClr>
                </a:solidFill>
                <a:cs typeface="Times New Roman" pitchFamily="18" charset="0"/>
              </a:rPr>
              <a:t> shall be </a:t>
            </a:r>
            <a:r>
              <a:rPr lang="en-US" sz="2000" b="1" dirty="0">
                <a:solidFill>
                  <a:schemeClr val="accent6">
                    <a:lumMod val="75000"/>
                  </a:schemeClr>
                </a:solidFill>
                <a:cs typeface="Times New Roman" pitchFamily="18" charset="0"/>
              </a:rPr>
              <a:t>1500 gal</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chemeClr val="accent6">
                    <a:lumMod val="75000"/>
                  </a:schemeClr>
                </a:solidFill>
                <a:cs typeface="Times New Roman" pitchFamily="18" charset="0"/>
              </a:rPr>
              <a:t>Minimum size tank for any installation is </a:t>
            </a:r>
            <a:r>
              <a:rPr lang="en-US" sz="2000" b="1" dirty="0">
                <a:solidFill>
                  <a:schemeClr val="accent6">
                    <a:lumMod val="75000"/>
                  </a:schemeClr>
                </a:solidFill>
                <a:cs typeface="Times New Roman" pitchFamily="18" charset="0"/>
              </a:rPr>
              <a:t>1000 gal</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For tanks in a series – </a:t>
            </a:r>
            <a:r>
              <a:rPr lang="en-US" sz="2000" dirty="0">
                <a:solidFill>
                  <a:srgbClr val="FF0000"/>
                </a:solidFill>
                <a:cs typeface="Times New Roman" pitchFamily="18" charset="0"/>
              </a:rPr>
              <a:t>the larger ones get placed before the smaller ones. </a:t>
            </a:r>
            <a:r>
              <a:rPr lang="en-US" sz="2000" dirty="0">
                <a:cs typeface="Times New Roman" pitchFamily="18" charset="0"/>
              </a:rPr>
              <a:t>No more than 3 can be in series.</a:t>
            </a:r>
          </a:p>
        </p:txBody>
      </p:sp>
      <p:pic>
        <p:nvPicPr>
          <p:cNvPr id="14" name="Picture 10" descr="http://www.naccho.org/images/PHlogo.jpg"/>
          <p:cNvPicPr>
            <a:picLocks noChangeAspect="1" noChangeArrowheads="1"/>
          </p:cNvPicPr>
          <p:nvPr/>
        </p:nvPicPr>
        <p:blipFill>
          <a:blip r:embed="rId5" cstate="print"/>
          <a:srcRect/>
          <a:stretch>
            <a:fillRect/>
          </a:stretch>
        </p:blipFill>
        <p:spPr bwMode="auto">
          <a:xfrm>
            <a:off x="8167069" y="146685"/>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FC4FD59B-2ECA-7442-CDD4-4D82827878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1242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txBox="1">
            <a:spLocks/>
          </p:cNvSpPr>
          <p:nvPr/>
        </p:nvSpPr>
        <p:spPr>
          <a:xfrm>
            <a:off x="0" y="3581400"/>
            <a:ext cx="5791200" cy="3276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0" name="Content Placeholder 5"/>
          <p:cNvSpPr txBox="1">
            <a:spLocks/>
          </p:cNvSpPr>
          <p:nvPr/>
        </p:nvSpPr>
        <p:spPr>
          <a:xfrm>
            <a:off x="228600" y="1143000"/>
            <a:ext cx="8458200" cy="449580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(4) </a:t>
            </a:r>
            <a:r>
              <a:rPr lang="en-US" sz="2000" b="1" u="sng" dirty="0">
                <a:cs typeface="Times New Roman" pitchFamily="18" charset="0"/>
              </a:rPr>
              <a:t>Sewage Tanks </a:t>
            </a:r>
            <a:r>
              <a:rPr lang="en-US" sz="2000" u="sng" dirty="0">
                <a:cs typeface="Times New Roman" pitchFamily="18" charset="0"/>
              </a:rPr>
              <a:t>(page 28)</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Be constructed so that the tank can withstand all lateral earth pressures under saturated soil conditions when tank is empty</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strike="noStrike" kern="1200" cap="none" spc="0" normalizeH="0" noProof="0" dirty="0">
                <a:ln>
                  <a:noFill/>
                </a:ln>
                <a:solidFill>
                  <a:schemeClr val="tx1"/>
                </a:solidFill>
                <a:effectLst/>
                <a:uLnTx/>
                <a:uFillTx/>
                <a:latin typeface="Times New Roman" pitchFamily="18" charset="0"/>
                <a:ea typeface="+mn-ea"/>
                <a:cs typeface="Times New Roman" pitchFamily="18" charset="0"/>
              </a:rPr>
              <a:t>Be constructed to withstand 2’ of saturated earth cover above the top</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Not be subject to corrosion or decay</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dirty="0">
                <a:solidFill>
                  <a:srgbClr val="FF0000"/>
                </a:solidFill>
                <a:cs typeface="Times New Roman" pitchFamily="18" charset="0"/>
              </a:rPr>
              <a:t>All tanks laid on a 4” gravel bed</a:t>
            </a:r>
            <a:r>
              <a:rPr lang="en-US" sz="2000" dirty="0">
                <a:solidFill>
                  <a:srgbClr val="FF0000"/>
                </a:solidFill>
                <a:cs typeface="Times New Roman" pitchFamily="18" charset="0"/>
              </a:rPr>
              <a:t> (no greater than 3/4” dia.)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No less than 36” liquid depth**</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Inlet not less than 3” above the outlet**</a:t>
            </a:r>
          </a:p>
          <a:p>
            <a:pPr marL="342900" marR="0" lvl="0" indent="-342900" algn="l" defTabSz="914400" rtl="0" eaLnBrk="1" fontAlgn="auto" latinLnBrk="0" hangingPunct="1">
              <a:lnSpc>
                <a:spcPct val="100000"/>
              </a:lnSpc>
              <a:spcBef>
                <a:spcPct val="20000"/>
              </a:spcBef>
              <a:spcAft>
                <a:spcPts val="0"/>
              </a:spcAft>
              <a:buClrTx/>
              <a:buSzTx/>
              <a:tabLst/>
              <a:defRPr/>
            </a:pPr>
            <a:endParaRPr lang="en-US" dirty="0">
              <a:cs typeface="Times New Roman" pitchFamily="18" charset="0"/>
            </a:endParaRPr>
          </a:p>
        </p:txBody>
      </p:sp>
      <p:pic>
        <p:nvPicPr>
          <p:cNvPr id="490498" name="Picture 2" descr="http://www.fourcornersprecast.com/images/septic-1.jpg"/>
          <p:cNvPicPr>
            <a:picLocks noChangeAspect="1" noChangeArrowheads="1"/>
          </p:cNvPicPr>
          <p:nvPr/>
        </p:nvPicPr>
        <p:blipFill>
          <a:blip r:embed="rId5" cstate="print"/>
          <a:srcRect/>
          <a:stretch>
            <a:fillRect/>
          </a:stretch>
        </p:blipFill>
        <p:spPr bwMode="auto">
          <a:xfrm>
            <a:off x="4343400" y="4610100"/>
            <a:ext cx="3310651" cy="2057400"/>
          </a:xfrm>
          <a:prstGeom prst="rect">
            <a:avLst/>
          </a:prstGeom>
          <a:noFill/>
        </p:spPr>
      </p:pic>
      <p:pic>
        <p:nvPicPr>
          <p:cNvPr id="490500" name="Picture 4" descr="http://www.skipsseptic.com/images/faqs/New-plastic-septic-tank.jpg"/>
          <p:cNvPicPr>
            <a:picLocks noChangeAspect="1" noChangeArrowheads="1"/>
          </p:cNvPicPr>
          <p:nvPr/>
        </p:nvPicPr>
        <p:blipFill>
          <a:blip r:embed="rId6" cstate="print"/>
          <a:srcRect/>
          <a:stretch>
            <a:fillRect/>
          </a:stretch>
        </p:blipFill>
        <p:spPr bwMode="auto">
          <a:xfrm>
            <a:off x="533400" y="4610100"/>
            <a:ext cx="2743200" cy="2057400"/>
          </a:xfrm>
          <a:prstGeom prst="rect">
            <a:avLst/>
          </a:prstGeom>
          <a:noFill/>
        </p:spPr>
      </p:pic>
      <p:pic>
        <p:nvPicPr>
          <p:cNvPr id="8" name="Picture 10" descr="http://www.naccho.org/images/PHlogo.jpg"/>
          <p:cNvPicPr>
            <a:picLocks noChangeAspect="1" noChangeArrowheads="1"/>
          </p:cNvPicPr>
          <p:nvPr/>
        </p:nvPicPr>
        <p:blipFill>
          <a:blip r:embed="rId7"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85D4FDB3-8D36-7F70-D4F5-7035B98367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0" y="348216"/>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48319606"/>
              </p:ext>
            </p:extLst>
          </p:nvPr>
        </p:nvGraphicFramePr>
        <p:xfrm>
          <a:off x="457200" y="381000"/>
          <a:ext cx="8305802" cy="5715000"/>
        </p:xfrm>
        <a:graphic>
          <a:graphicData uri="http://schemas.openxmlformats.org/drawingml/2006/table">
            <a:tbl>
              <a:tblPr/>
              <a:tblGrid>
                <a:gridCol w="838200">
                  <a:extLst>
                    <a:ext uri="{9D8B030D-6E8A-4147-A177-3AD203B41FA5}">
                      <a16:colId xmlns:a16="http://schemas.microsoft.com/office/drawing/2014/main" val="20000"/>
                    </a:ext>
                  </a:extLst>
                </a:gridCol>
                <a:gridCol w="597832">
                  <a:extLst>
                    <a:ext uri="{9D8B030D-6E8A-4147-A177-3AD203B41FA5}">
                      <a16:colId xmlns:a16="http://schemas.microsoft.com/office/drawing/2014/main" val="20001"/>
                    </a:ext>
                  </a:extLst>
                </a:gridCol>
                <a:gridCol w="718016">
                  <a:extLst>
                    <a:ext uri="{9D8B030D-6E8A-4147-A177-3AD203B41FA5}">
                      <a16:colId xmlns:a16="http://schemas.microsoft.com/office/drawing/2014/main" val="20002"/>
                    </a:ext>
                  </a:extLst>
                </a:gridCol>
                <a:gridCol w="718016">
                  <a:extLst>
                    <a:ext uri="{9D8B030D-6E8A-4147-A177-3AD203B41FA5}">
                      <a16:colId xmlns:a16="http://schemas.microsoft.com/office/drawing/2014/main" val="20003"/>
                    </a:ext>
                  </a:extLst>
                </a:gridCol>
                <a:gridCol w="718016">
                  <a:extLst>
                    <a:ext uri="{9D8B030D-6E8A-4147-A177-3AD203B41FA5}">
                      <a16:colId xmlns:a16="http://schemas.microsoft.com/office/drawing/2014/main" val="20004"/>
                    </a:ext>
                  </a:extLst>
                </a:gridCol>
                <a:gridCol w="718016">
                  <a:extLst>
                    <a:ext uri="{9D8B030D-6E8A-4147-A177-3AD203B41FA5}">
                      <a16:colId xmlns:a16="http://schemas.microsoft.com/office/drawing/2014/main" val="20005"/>
                    </a:ext>
                  </a:extLst>
                </a:gridCol>
                <a:gridCol w="1047107">
                  <a:extLst>
                    <a:ext uri="{9D8B030D-6E8A-4147-A177-3AD203B41FA5}">
                      <a16:colId xmlns:a16="http://schemas.microsoft.com/office/drawing/2014/main" val="20006"/>
                    </a:ext>
                  </a:extLst>
                </a:gridCol>
                <a:gridCol w="1047107">
                  <a:extLst>
                    <a:ext uri="{9D8B030D-6E8A-4147-A177-3AD203B41FA5}">
                      <a16:colId xmlns:a16="http://schemas.microsoft.com/office/drawing/2014/main" val="20007"/>
                    </a:ext>
                  </a:extLst>
                </a:gridCol>
                <a:gridCol w="875083">
                  <a:extLst>
                    <a:ext uri="{9D8B030D-6E8A-4147-A177-3AD203B41FA5}">
                      <a16:colId xmlns:a16="http://schemas.microsoft.com/office/drawing/2014/main" val="20008"/>
                    </a:ext>
                  </a:extLst>
                </a:gridCol>
                <a:gridCol w="1028409">
                  <a:extLst>
                    <a:ext uri="{9D8B030D-6E8A-4147-A177-3AD203B41FA5}">
                      <a16:colId xmlns:a16="http://schemas.microsoft.com/office/drawing/2014/main" val="20009"/>
                    </a:ext>
                  </a:extLst>
                </a:gridCol>
              </a:tblGrid>
              <a:tr h="350682">
                <a:tc gridSpan="10">
                  <a:txBody>
                    <a:bodyPr/>
                    <a:lstStyle/>
                    <a:p>
                      <a:pPr algn="ctr" fontAlgn="b"/>
                      <a:r>
                        <a:rPr lang="en-US" sz="2800" b="1" i="0" u="none" strike="noStrike" dirty="0">
                          <a:solidFill>
                            <a:srgbClr val="000000"/>
                          </a:solidFill>
                          <a:latin typeface="Calibri"/>
                        </a:rPr>
                        <a:t>Stewart Tanks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7264">
                <a:tc gridSpan="10">
                  <a:txBody>
                    <a:bodyPr/>
                    <a:lstStyle/>
                    <a:p>
                      <a:pPr algn="ctr" fontAlgn="b"/>
                      <a:r>
                        <a:rPr lang="en-US" sz="1200" b="1" i="0" u="none" strike="noStrike" dirty="0">
                          <a:solidFill>
                            <a:srgbClr val="000000"/>
                          </a:solidFill>
                          <a:latin typeface="Calibri"/>
                        </a:rPr>
                        <a:t>Mid Seam</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74423">
                <a:tc>
                  <a:txBody>
                    <a:bodyPr/>
                    <a:lstStyle/>
                    <a:p>
                      <a:pPr algn="l" fontAlgn="b"/>
                      <a:r>
                        <a:rPr lang="en-US" sz="1000" b="0" i="0" u="none" strike="noStrike" dirty="0">
                          <a:solidFill>
                            <a:srgbClr val="000000"/>
                          </a:solidFill>
                          <a:latin typeface="Calibri"/>
                        </a:rPr>
                        <a:t> </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Width</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Length</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Depth</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Inlet</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Outlet</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Distance inlet</a:t>
                      </a:r>
                      <a:r>
                        <a:rPr lang="en-US" sz="1200" b="0" i="0" u="none" strike="noStrike" baseline="0" dirty="0">
                          <a:solidFill>
                            <a:srgbClr val="000000"/>
                          </a:solidFill>
                          <a:latin typeface="Calibri"/>
                        </a:rPr>
                        <a:t> - </a:t>
                      </a:r>
                      <a:r>
                        <a:rPr lang="en-US" sz="1200" b="0" i="0" u="none" strike="noStrike" dirty="0">
                          <a:solidFill>
                            <a:srgbClr val="000000"/>
                          </a:solidFill>
                          <a:latin typeface="Calibri"/>
                        </a:rPr>
                        <a:t>outlet</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Meet Distance</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Liquid depth</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Meet liquid depth</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682">
                <a:tc>
                  <a:txBody>
                    <a:bodyPr/>
                    <a:lstStyle/>
                    <a:p>
                      <a:pPr algn="l" fontAlgn="b"/>
                      <a:r>
                        <a:rPr lang="en-US" sz="1600" b="1" i="0" u="none" strike="noStrike" dirty="0">
                          <a:solidFill>
                            <a:srgbClr val="000000"/>
                          </a:solidFill>
                          <a:latin typeface="Calibri"/>
                        </a:rPr>
                        <a:t>1000 Gal</a:t>
                      </a:r>
                    </a:p>
                  </a:txBody>
                  <a:tcPr marL="7116" marR="7116" marT="711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80"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92"</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53"</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44"</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41"</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3"</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a:solidFill>
                            <a:srgbClr val="000000"/>
                          </a:solidFill>
                          <a:latin typeface="Calibri"/>
                        </a:rPr>
                        <a:t>41"</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350682">
                <a:tc>
                  <a:txBody>
                    <a:bodyPr/>
                    <a:lstStyle/>
                    <a:p>
                      <a:pPr algn="l" fontAlgn="b"/>
                      <a:r>
                        <a:rPr lang="en-US" sz="1200" b="0" i="0" u="none" strike="noStrike" dirty="0">
                          <a:solidFill>
                            <a:srgbClr val="000000"/>
                          </a:solidFill>
                          <a:latin typeface="Calibri"/>
                        </a:rPr>
                        <a:t>1250 Gal</a:t>
                      </a:r>
                    </a:p>
                  </a:txBody>
                  <a:tcPr marL="7116" marR="7116" marT="711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80"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92"</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64"</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54"</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52"</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2"</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no</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52"</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415319">
                <a:tc gridSpan="10">
                  <a:txBody>
                    <a:bodyPr/>
                    <a:lstStyle/>
                    <a:p>
                      <a:pPr algn="ctr" fontAlgn="b"/>
                      <a:endParaRPr lang="en-US" sz="1600" b="1" i="0" u="none" strike="noStrike" dirty="0">
                        <a:solidFill>
                          <a:srgbClr val="000000"/>
                        </a:solidFill>
                        <a:latin typeface="Calibri"/>
                      </a:endParaRPr>
                    </a:p>
                    <a:p>
                      <a:pPr algn="ctr" fontAlgn="b"/>
                      <a:r>
                        <a:rPr lang="en-US" sz="1800" b="1" i="0" u="none" strike="noStrike" dirty="0">
                          <a:solidFill>
                            <a:srgbClr val="000000"/>
                          </a:solidFill>
                          <a:latin typeface="Calibri"/>
                        </a:rPr>
                        <a:t>Top Seam</a:t>
                      </a:r>
                      <a:r>
                        <a:rPr lang="en-US" sz="1400" b="0" i="0" u="none" strike="noStrike" dirty="0">
                          <a:solidFill>
                            <a:srgbClr val="000000"/>
                          </a:solidFill>
                          <a:latin typeface="Calibri"/>
                        </a:rPr>
                        <a:t> </a:t>
                      </a:r>
                      <a:r>
                        <a:rPr lang="en-US" sz="1200" b="0" i="0" u="none" strike="noStrike" dirty="0">
                          <a:solidFill>
                            <a:srgbClr val="000000"/>
                          </a:solidFill>
                          <a:latin typeface="Calibri"/>
                        </a:rPr>
                        <a:t> </a:t>
                      </a:r>
                    </a:p>
                  </a:txBody>
                  <a:tcPr marL="7116" marR="7116" marT="711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000" b="0" i="0" u="none" strike="noStrike" dirty="0">
                        <a:solidFill>
                          <a:srgbClr val="000000"/>
                        </a:solidFill>
                        <a:latin typeface="Calibri"/>
                      </a:endParaRP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b"/>
                      <a:endParaRPr lang="en-US" sz="1000" b="0" i="0" u="none" strike="noStrike" dirty="0">
                        <a:solidFill>
                          <a:srgbClr val="000000"/>
                        </a:solidFill>
                        <a:latin typeface="Calibri"/>
                      </a:endParaRP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endParaRPr lang="en-US" sz="1000" b="0" i="0" u="none" strike="noStrike" dirty="0">
                        <a:solidFill>
                          <a:srgbClr val="000000"/>
                        </a:solidFill>
                        <a:latin typeface="Calibri"/>
                      </a:endParaRP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endParaRPr lang="en-US" sz="1000" b="0" i="0" u="none" strike="noStrike" dirty="0">
                        <a:solidFill>
                          <a:srgbClr val="000000"/>
                        </a:solidFill>
                        <a:latin typeface="Calibri"/>
                      </a:endParaRP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42624">
                <a:tc>
                  <a:txBody>
                    <a:bodyPr/>
                    <a:lstStyle/>
                    <a:p>
                      <a:pPr algn="l" fontAlgn="b"/>
                      <a:r>
                        <a:rPr lang="en-US" sz="1200" b="0" i="0" u="none" strike="noStrike" dirty="0">
                          <a:solidFill>
                            <a:srgbClr val="000000"/>
                          </a:solidFill>
                          <a:latin typeface="Calibri"/>
                        </a:rPr>
                        <a:t>500 Gal</a:t>
                      </a:r>
                    </a:p>
                  </a:txBody>
                  <a:tcPr marL="7116" marR="7116" marT="711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96"</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48"</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43"</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32"</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31"</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1"</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no</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31"</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No</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350682">
                <a:tc>
                  <a:txBody>
                    <a:bodyPr/>
                    <a:lstStyle/>
                    <a:p>
                      <a:pPr algn="l" fontAlgn="b"/>
                      <a:r>
                        <a:rPr lang="en-US" sz="1600" b="1" i="0" u="none" strike="noStrike" dirty="0">
                          <a:solidFill>
                            <a:srgbClr val="000000"/>
                          </a:solidFill>
                          <a:latin typeface="Calibri"/>
                        </a:rPr>
                        <a:t>1000 Gal</a:t>
                      </a:r>
                    </a:p>
                  </a:txBody>
                  <a:tcPr marL="7116" marR="7116" marT="711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102"</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a:solidFill>
                            <a:srgbClr val="000000"/>
                          </a:solidFill>
                          <a:latin typeface="Calibri"/>
                        </a:rPr>
                        <a:t>67"</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60"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50"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a:solidFill>
                            <a:srgbClr val="000000"/>
                          </a:solidFill>
                          <a:latin typeface="Calibri"/>
                        </a:rPr>
                        <a:t>47"</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a:solidFill>
                            <a:srgbClr val="000000"/>
                          </a:solidFill>
                          <a:latin typeface="Calibri"/>
                        </a:rPr>
                        <a:t>3"</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a:solidFill>
                            <a:srgbClr val="000000"/>
                          </a:solidFill>
                          <a:latin typeface="Calibri"/>
                        </a:rPr>
                        <a:t>47"</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362225">
                <a:tc>
                  <a:txBody>
                    <a:bodyPr/>
                    <a:lstStyle/>
                    <a:p>
                      <a:pPr algn="l" fontAlgn="b"/>
                      <a:r>
                        <a:rPr lang="en-US" sz="1200" b="0" i="0" u="none" strike="noStrike" dirty="0">
                          <a:solidFill>
                            <a:srgbClr val="000000"/>
                          </a:solidFill>
                          <a:latin typeface="Calibri"/>
                        </a:rPr>
                        <a:t>1000 Low</a:t>
                      </a:r>
                    </a:p>
                    <a:p>
                      <a:pPr algn="l" fontAlgn="b"/>
                      <a:r>
                        <a:rPr lang="en-US" sz="1200" b="0" i="0" u="none" strike="noStrike" dirty="0">
                          <a:solidFill>
                            <a:srgbClr val="000000"/>
                          </a:solidFill>
                          <a:latin typeface="Calibri"/>
                        </a:rPr>
                        <a:t>Profile</a:t>
                      </a:r>
                    </a:p>
                  </a:txBody>
                  <a:tcPr marL="7116" marR="7116" marT="711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200" b="0" i="0" u="none" strike="noStrike" dirty="0">
                          <a:solidFill>
                            <a:srgbClr val="000000"/>
                          </a:solidFill>
                          <a:latin typeface="Calibri"/>
                        </a:rPr>
                        <a:t>126"</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200" b="0" i="0" u="none" strike="noStrike" dirty="0">
                          <a:solidFill>
                            <a:srgbClr val="000000"/>
                          </a:solidFill>
                          <a:latin typeface="Calibri"/>
                        </a:rPr>
                        <a:t>70"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200" b="0" i="0" u="none" strike="noStrike" dirty="0">
                          <a:solidFill>
                            <a:srgbClr val="000000"/>
                          </a:solidFill>
                          <a:latin typeface="Calibri"/>
                        </a:rPr>
                        <a:t>48"</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200" b="0" i="0" u="none" strike="noStrike" dirty="0">
                          <a:solidFill>
                            <a:srgbClr val="000000"/>
                          </a:solidFill>
                          <a:latin typeface="Calibri"/>
                        </a:rPr>
                        <a:t>36”"</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200" b="0" i="0" u="none" strike="noStrike" dirty="0">
                          <a:solidFill>
                            <a:srgbClr val="000000"/>
                          </a:solidFill>
                          <a:latin typeface="Calibri"/>
                        </a:rPr>
                        <a:t>39"</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200" b="0" i="0" u="none" strike="noStrike" dirty="0">
                          <a:solidFill>
                            <a:srgbClr val="000000"/>
                          </a:solidFill>
                          <a:latin typeface="Calibri"/>
                        </a:rPr>
                        <a:t>3”</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200" b="0" i="0" u="none" strike="noStrike" dirty="0">
                          <a:solidFill>
                            <a:srgbClr val="000000"/>
                          </a:solidFill>
                          <a:latin typeface="Calibri"/>
                        </a:rPr>
                        <a:t>36"</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350682">
                <a:tc>
                  <a:txBody>
                    <a:bodyPr/>
                    <a:lstStyle/>
                    <a:p>
                      <a:pPr algn="l" fontAlgn="b"/>
                      <a:r>
                        <a:rPr lang="en-US" sz="1200" b="0" i="0" u="none" strike="noStrike" dirty="0">
                          <a:solidFill>
                            <a:srgbClr val="000000"/>
                          </a:solidFill>
                          <a:latin typeface="Calibri"/>
                        </a:rPr>
                        <a:t>1250 low</a:t>
                      </a:r>
                    </a:p>
                  </a:txBody>
                  <a:tcPr marL="7116" marR="7116" marT="711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a:solidFill>
                            <a:srgbClr val="000000"/>
                          </a:solidFill>
                          <a:latin typeface="Calibri"/>
                        </a:rPr>
                        <a:t>126"</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70"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a:solidFill>
                            <a:srgbClr val="000000"/>
                          </a:solidFill>
                          <a:latin typeface="Calibri"/>
                        </a:rPr>
                        <a:t>56"</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47"</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45"</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2"</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no</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45"</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350682">
                <a:tc>
                  <a:txBody>
                    <a:bodyPr/>
                    <a:lstStyle/>
                    <a:p>
                      <a:pPr algn="l" fontAlgn="b"/>
                      <a:r>
                        <a:rPr lang="en-US" sz="1600" b="1" i="0" u="none" strike="noStrike" dirty="0">
                          <a:solidFill>
                            <a:srgbClr val="000000"/>
                          </a:solidFill>
                          <a:latin typeface="Calibri"/>
                        </a:rPr>
                        <a:t>1500 Gal</a:t>
                      </a:r>
                    </a:p>
                  </a:txBody>
                  <a:tcPr marL="7116" marR="7116" marT="711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146"</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67"</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60"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50"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47"</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3"</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47"</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0"/>
                  </a:ext>
                </a:extLst>
              </a:tr>
              <a:tr h="362225">
                <a:tc>
                  <a:txBody>
                    <a:bodyPr/>
                    <a:lstStyle/>
                    <a:p>
                      <a:pPr algn="l" fontAlgn="b"/>
                      <a:r>
                        <a:rPr lang="en-US" sz="1600" b="1" i="0" u="none" strike="noStrike" dirty="0">
                          <a:solidFill>
                            <a:srgbClr val="000000"/>
                          </a:solidFill>
                          <a:latin typeface="Calibri"/>
                        </a:rPr>
                        <a:t>1500 Gal 2 comp</a:t>
                      </a:r>
                    </a:p>
                  </a:txBody>
                  <a:tcPr marL="7116" marR="7116" marT="711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146"</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67"</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60"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50"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47"</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3"</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47"</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r h="490495">
                <a:tc>
                  <a:txBody>
                    <a:bodyPr/>
                    <a:lstStyle/>
                    <a:p>
                      <a:pPr algn="l" fontAlgn="b"/>
                      <a:r>
                        <a:rPr lang="en-US" sz="1200" b="0" i="0" u="none" strike="noStrike" dirty="0">
                          <a:solidFill>
                            <a:srgbClr val="000000"/>
                          </a:solidFill>
                          <a:latin typeface="Calibri"/>
                        </a:rPr>
                        <a:t>2000 Gal</a:t>
                      </a:r>
                    </a:p>
                  </a:txBody>
                  <a:tcPr marL="7116" marR="7116" marT="711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a:solidFill>
                            <a:srgbClr val="000000"/>
                          </a:solidFill>
                          <a:latin typeface="Calibri"/>
                        </a:rPr>
                        <a:t>150"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a:solidFill>
                            <a:srgbClr val="000000"/>
                          </a:solidFill>
                          <a:latin typeface="Calibri"/>
                        </a:rPr>
                        <a:t>84"</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a:solidFill>
                            <a:srgbClr val="000000"/>
                          </a:solidFill>
                          <a:latin typeface="Calibri"/>
                        </a:rPr>
                        <a:t>65"</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a:solidFill>
                            <a:srgbClr val="000000"/>
                          </a:solidFill>
                          <a:latin typeface="Calibri"/>
                        </a:rPr>
                        <a:t>50"</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a:solidFill>
                            <a:srgbClr val="000000"/>
                          </a:solidFill>
                          <a:latin typeface="Calibri"/>
                        </a:rPr>
                        <a:t>48"</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2"</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no</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48"</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0" i="0" u="none" strike="noStrike" dirty="0">
                          <a:solidFill>
                            <a:srgbClr val="000000"/>
                          </a:solidFill>
                          <a:latin typeface="Calibri"/>
                        </a:rPr>
                        <a:t>Yes</a:t>
                      </a:r>
                    </a:p>
                  </a:txBody>
                  <a:tcPr marL="7116" marR="7116" marT="71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bl>
          </a:graphicData>
        </a:graphic>
      </p:graphicFrame>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53208720"/>
              </p:ext>
            </p:extLst>
          </p:nvPr>
        </p:nvGraphicFramePr>
        <p:xfrm>
          <a:off x="457200" y="304800"/>
          <a:ext cx="8229602" cy="5867399"/>
        </p:xfrm>
        <a:graphic>
          <a:graphicData uri="http://schemas.openxmlformats.org/drawingml/2006/table">
            <a:tbl>
              <a:tblPr/>
              <a:tblGrid>
                <a:gridCol w="1569808">
                  <a:extLst>
                    <a:ext uri="{9D8B030D-6E8A-4147-A177-3AD203B41FA5}">
                      <a16:colId xmlns:a16="http://schemas.microsoft.com/office/drawing/2014/main" val="20000"/>
                    </a:ext>
                  </a:extLst>
                </a:gridCol>
                <a:gridCol w="652388">
                  <a:extLst>
                    <a:ext uri="{9D8B030D-6E8A-4147-A177-3AD203B41FA5}">
                      <a16:colId xmlns:a16="http://schemas.microsoft.com/office/drawing/2014/main" val="20001"/>
                    </a:ext>
                  </a:extLst>
                </a:gridCol>
                <a:gridCol w="652388">
                  <a:extLst>
                    <a:ext uri="{9D8B030D-6E8A-4147-A177-3AD203B41FA5}">
                      <a16:colId xmlns:a16="http://schemas.microsoft.com/office/drawing/2014/main" val="20002"/>
                    </a:ext>
                  </a:extLst>
                </a:gridCol>
                <a:gridCol w="652388">
                  <a:extLst>
                    <a:ext uri="{9D8B030D-6E8A-4147-A177-3AD203B41FA5}">
                      <a16:colId xmlns:a16="http://schemas.microsoft.com/office/drawing/2014/main" val="20003"/>
                    </a:ext>
                  </a:extLst>
                </a:gridCol>
                <a:gridCol w="652388">
                  <a:extLst>
                    <a:ext uri="{9D8B030D-6E8A-4147-A177-3AD203B41FA5}">
                      <a16:colId xmlns:a16="http://schemas.microsoft.com/office/drawing/2014/main" val="20004"/>
                    </a:ext>
                  </a:extLst>
                </a:gridCol>
                <a:gridCol w="545040">
                  <a:extLst>
                    <a:ext uri="{9D8B030D-6E8A-4147-A177-3AD203B41FA5}">
                      <a16:colId xmlns:a16="http://schemas.microsoft.com/office/drawing/2014/main" val="20005"/>
                    </a:ext>
                  </a:extLst>
                </a:gridCol>
                <a:gridCol w="1058747">
                  <a:extLst>
                    <a:ext uri="{9D8B030D-6E8A-4147-A177-3AD203B41FA5}">
                      <a16:colId xmlns:a16="http://schemas.microsoft.com/office/drawing/2014/main" val="20006"/>
                    </a:ext>
                  </a:extLst>
                </a:gridCol>
                <a:gridCol w="815485">
                  <a:extLst>
                    <a:ext uri="{9D8B030D-6E8A-4147-A177-3AD203B41FA5}">
                      <a16:colId xmlns:a16="http://schemas.microsoft.com/office/drawing/2014/main" val="20007"/>
                    </a:ext>
                  </a:extLst>
                </a:gridCol>
                <a:gridCol w="815485">
                  <a:extLst>
                    <a:ext uri="{9D8B030D-6E8A-4147-A177-3AD203B41FA5}">
                      <a16:colId xmlns:a16="http://schemas.microsoft.com/office/drawing/2014/main" val="20008"/>
                    </a:ext>
                  </a:extLst>
                </a:gridCol>
                <a:gridCol w="815485">
                  <a:extLst>
                    <a:ext uri="{9D8B030D-6E8A-4147-A177-3AD203B41FA5}">
                      <a16:colId xmlns:a16="http://schemas.microsoft.com/office/drawing/2014/main" val="20009"/>
                    </a:ext>
                  </a:extLst>
                </a:gridCol>
              </a:tblGrid>
              <a:tr h="531628">
                <a:tc gridSpan="10">
                  <a:txBody>
                    <a:bodyPr/>
                    <a:lstStyle/>
                    <a:p>
                      <a:pPr algn="ctr" fontAlgn="b"/>
                      <a:r>
                        <a:rPr lang="en-US" sz="2000" b="1" i="0" u="none" strike="noStrike" dirty="0">
                          <a:solidFill>
                            <a:srgbClr val="000000"/>
                          </a:solidFill>
                          <a:latin typeface="Calibri"/>
                        </a:rPr>
                        <a:t>SI Precast Concrete</a:t>
                      </a:r>
                      <a:endParaRPr lang="en-US" sz="900" b="0" i="0" u="none" strike="noStrike" dirty="0">
                        <a:solidFill>
                          <a:srgbClr val="000000"/>
                        </a:solidFill>
                        <a:latin typeface="Calibri"/>
                      </a:endParaRPr>
                    </a:p>
                    <a:p>
                      <a:pPr algn="l" fontAlgn="b"/>
                      <a:r>
                        <a:rPr lang="en-US" sz="900" b="0" i="0" u="none" strike="noStrike" dirty="0">
                          <a:solidFill>
                            <a:srgbClr val="000000"/>
                          </a:solidFill>
                          <a:latin typeface="Calibri"/>
                        </a:rPr>
                        <a:t> </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900" b="0" i="0" u="none" strike="noStrike" dirty="0">
                        <a:solidFill>
                          <a:srgbClr val="000000"/>
                        </a:solidFill>
                        <a:latin typeface="Calibri"/>
                      </a:endParaRP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900" b="0" i="0" u="none" strike="noStrike" dirty="0">
                        <a:solidFill>
                          <a:srgbClr val="000000"/>
                        </a:solidFill>
                        <a:latin typeface="Calibri"/>
                      </a:endParaRP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61148">
                <a:tc>
                  <a:txBody>
                    <a:bodyPr/>
                    <a:lstStyle/>
                    <a:p>
                      <a:pPr algn="l" fontAlgn="b"/>
                      <a:r>
                        <a:rPr lang="en-US" sz="1600" b="0" i="0" u="none" strike="noStrike" dirty="0">
                          <a:solidFill>
                            <a:srgbClr val="000000"/>
                          </a:solidFill>
                          <a:latin typeface="Calibri"/>
                        </a:rPr>
                        <a:t>Actual Tank Dimensions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Width</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Length</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Depth</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Inlet</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Calibri"/>
                        </a:rPr>
                        <a:t>Outlet</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Distance inlet/outlet</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Calibri"/>
                        </a:rPr>
                        <a:t>Meet Distance</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Calibri"/>
                        </a:rPr>
                        <a:t>Liquid Depth</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Calibri"/>
                        </a:rPr>
                        <a:t>Meet Liquid Depth</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12917">
                <a:tc>
                  <a:txBody>
                    <a:bodyPr/>
                    <a:lstStyle/>
                    <a:p>
                      <a:pPr algn="l" fontAlgn="b"/>
                      <a:r>
                        <a:rPr lang="en-US" sz="1600" b="0" i="0" u="none" strike="noStrike" dirty="0">
                          <a:solidFill>
                            <a:srgbClr val="000000"/>
                          </a:solidFill>
                          <a:latin typeface="Calibri"/>
                        </a:rPr>
                        <a:t>500gal</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latin typeface="Calibri"/>
                        </a:rPr>
                        <a:t>49"</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latin typeface="Calibri"/>
                        </a:rPr>
                        <a:t>96"</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latin typeface="Calibri"/>
                        </a:rPr>
                        <a:t>46"</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latin typeface="Calibri"/>
                        </a:rPr>
                        <a:t>33"</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latin typeface="Calibri"/>
                        </a:rPr>
                        <a:t>31"</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latin typeface="Calibri"/>
                        </a:rPr>
                        <a:t>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a:solidFill>
                            <a:srgbClr val="000000"/>
                          </a:solidFill>
                          <a:latin typeface="Calibri"/>
                        </a:rPr>
                        <a:t>31"</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latin typeface="Calibri"/>
                        </a:rPr>
                        <a:t>No</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54777">
                <a:tc>
                  <a:txBody>
                    <a:bodyPr/>
                    <a:lstStyle/>
                    <a:p>
                      <a:pPr algn="l" fontAlgn="b"/>
                      <a:r>
                        <a:rPr lang="en-US" sz="1800" b="1" i="0" u="none" strike="noStrike" dirty="0">
                          <a:solidFill>
                            <a:srgbClr val="000000"/>
                          </a:solidFill>
                          <a:latin typeface="Calibri"/>
                        </a:rPr>
                        <a:t>1000 Dual</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67”</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96”</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60”</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49.5</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46.5</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3”</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Calibri"/>
                        </a:rPr>
                        <a:t>46.5</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4694">
                <a:tc>
                  <a:txBody>
                    <a:bodyPr/>
                    <a:lstStyle/>
                    <a:p>
                      <a:pPr algn="l" fontAlgn="b"/>
                      <a:r>
                        <a:rPr lang="en-US" sz="1800" b="1" i="0" u="none" strike="noStrike" dirty="0">
                          <a:solidFill>
                            <a:srgbClr val="000000"/>
                          </a:solidFill>
                          <a:latin typeface="Calibri"/>
                        </a:rPr>
                        <a:t>1000Gal Single</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67"</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98"</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60"</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49 1/2"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46 1/2"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3"</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latin typeface="Calibri"/>
                        </a:rPr>
                        <a:t>46 1/2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4694">
                <a:tc>
                  <a:txBody>
                    <a:bodyPr/>
                    <a:lstStyle/>
                    <a:p>
                      <a:pPr algn="l" fontAlgn="b"/>
                      <a:r>
                        <a:rPr lang="en-US" sz="1800" b="1" i="0" u="none" strike="noStrike" dirty="0">
                          <a:solidFill>
                            <a:srgbClr val="000000"/>
                          </a:solidFill>
                          <a:latin typeface="Calibri"/>
                        </a:rPr>
                        <a:t>1250 Gal</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67"</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117"</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60"</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49 1/2"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46 1/2"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3"</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600" b="0" i="0" u="none" strike="noStrike">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latin typeface="Calibri"/>
                        </a:rPr>
                        <a:t>46 1/2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4694">
                <a:tc>
                  <a:txBody>
                    <a:bodyPr/>
                    <a:lstStyle/>
                    <a:p>
                      <a:pPr algn="l" fontAlgn="b"/>
                      <a:r>
                        <a:rPr lang="en-US" sz="1800" b="1" i="0" u="none" strike="noStrike" dirty="0">
                          <a:solidFill>
                            <a:srgbClr val="000000"/>
                          </a:solidFill>
                          <a:latin typeface="Calibri"/>
                        </a:rPr>
                        <a:t>1500 Gal</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67"</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146"</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60"</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49 1/2"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46 1/2"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3"</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Calibri"/>
                        </a:rPr>
                        <a:t>46 1/2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4777">
                <a:tc>
                  <a:txBody>
                    <a:bodyPr/>
                    <a:lstStyle/>
                    <a:p>
                      <a:pPr algn="l" fontAlgn="b"/>
                      <a:r>
                        <a:rPr lang="en-US" sz="1800" b="1" i="0" u="none" strike="noStrike" dirty="0">
                          <a:solidFill>
                            <a:srgbClr val="000000"/>
                          </a:solidFill>
                          <a:latin typeface="Calibri"/>
                        </a:rPr>
                        <a:t>2000 Gal</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81"</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156"</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65"</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55"</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52"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3"</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600" b="0" i="0" u="none" strike="noStrike">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52"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58070">
                <a:tc>
                  <a:txBody>
                    <a:bodyPr/>
                    <a:lstStyle/>
                    <a:p>
                      <a:pPr algn="l" fontAlgn="b"/>
                      <a:r>
                        <a:rPr lang="en-US" sz="1800" b="1" i="0" u="none" strike="noStrike" dirty="0">
                          <a:solidFill>
                            <a:srgbClr val="000000"/>
                          </a:solidFill>
                          <a:latin typeface="Calibri"/>
                        </a:rPr>
                        <a:t>1250 Gal Aeration</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Calibri"/>
                        </a:rPr>
                        <a:t>66"</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112"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72"</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63"</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60"</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3"</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600" b="0" i="0" u="none" strike="noStrike" dirty="0">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60"</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Yes</a:t>
                      </a:r>
                    </a:p>
                  </a:txBody>
                  <a:tcPr marL="6578" marR="6578" marT="65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txBox="1">
            <a:spLocks/>
          </p:cNvSpPr>
          <p:nvPr/>
        </p:nvSpPr>
        <p:spPr>
          <a:xfrm>
            <a:off x="0" y="3581400"/>
            <a:ext cx="5791200" cy="3276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0" name="Content Placeholder 5"/>
          <p:cNvSpPr txBox="1">
            <a:spLocks/>
          </p:cNvSpPr>
          <p:nvPr/>
        </p:nvSpPr>
        <p:spPr>
          <a:xfrm>
            <a:off x="228600" y="1371601"/>
            <a:ext cx="8458200" cy="18287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dirty="0">
                <a:cs typeface="Times New Roman" pitchFamily="18" charset="0"/>
              </a:rPr>
              <a:t>Baffles/Sanitary tees</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Inlet baffle shall extend at least 6” but no more than 20% of the total liquid depth </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Outlet baffle and between compartments shall extend 40% of the liquid depth</a:t>
            </a:r>
          </a:p>
        </p:txBody>
      </p:sp>
      <p:sp>
        <p:nvSpPr>
          <p:cNvPr id="12" name="Content Placeholder 5"/>
          <p:cNvSpPr txBox="1">
            <a:spLocks/>
          </p:cNvSpPr>
          <p:nvPr/>
        </p:nvSpPr>
        <p:spPr>
          <a:xfrm>
            <a:off x="4572000" y="4114800"/>
            <a:ext cx="4572000" cy="2362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cs typeface="Times New Roman" pitchFamily="18" charset="0"/>
            </a:endParaRPr>
          </a:p>
        </p:txBody>
      </p:sp>
      <p:pic>
        <p:nvPicPr>
          <p:cNvPr id="14"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16" name="Picture 2" descr="https://excaliburblog.files.wordpress.com/2010/05/septic_tank3.gif"/>
          <p:cNvPicPr>
            <a:picLocks noChangeAspect="1" noChangeArrowheads="1"/>
          </p:cNvPicPr>
          <p:nvPr/>
        </p:nvPicPr>
        <p:blipFill>
          <a:blip r:embed="rId6" cstate="print"/>
          <a:srcRect l="2857" t="11429" r="1429" b="14286"/>
          <a:stretch>
            <a:fillRect/>
          </a:stretch>
        </p:blipFill>
        <p:spPr bwMode="auto">
          <a:xfrm>
            <a:off x="1981200" y="3078040"/>
            <a:ext cx="5715000" cy="3398960"/>
          </a:xfrm>
          <a:prstGeom prst="rect">
            <a:avLst/>
          </a:prstGeom>
          <a:noFill/>
        </p:spPr>
      </p:pic>
      <p:pic>
        <p:nvPicPr>
          <p:cNvPr id="3" name="Recorded Sound">
            <a:hlinkClick r:id="" action="ppaction://media"/>
            <a:extLst>
              <a:ext uri="{FF2B5EF4-FFF2-40B4-BE49-F238E27FC236}">
                <a16:creationId xmlns:a16="http://schemas.microsoft.com/office/drawing/2014/main" id="{4C73B8A4-33B7-60BE-F8E4-35F42EA2BA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266701"/>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txBox="1">
            <a:spLocks/>
          </p:cNvSpPr>
          <p:nvPr/>
        </p:nvSpPr>
        <p:spPr>
          <a:xfrm>
            <a:off x="0" y="3581400"/>
            <a:ext cx="5791200" cy="3276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0" name="Content Placeholder 5"/>
          <p:cNvSpPr txBox="1">
            <a:spLocks/>
          </p:cNvSpPr>
          <p:nvPr/>
        </p:nvSpPr>
        <p:spPr>
          <a:xfrm>
            <a:off x="285131" y="1411188"/>
            <a:ext cx="8458200" cy="228600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Pipes going into and out of sewage</a:t>
            </a:r>
            <a:r>
              <a:rPr kumimoji="0" lang="en-US" sz="2000" strike="noStrike" kern="1200" cap="none" spc="0" normalizeH="0" noProof="0" dirty="0">
                <a:ln>
                  <a:noFill/>
                </a:ln>
                <a:solidFill>
                  <a:schemeClr val="tx1"/>
                </a:solidFill>
                <a:effectLst/>
                <a:uLnTx/>
                <a:uFillTx/>
                <a:latin typeface="Times New Roman" pitchFamily="18" charset="0"/>
                <a:ea typeface="+mn-ea"/>
                <a:cs typeface="Times New Roman" pitchFamily="18" charset="0"/>
              </a:rPr>
              <a:t> tanks shall be schedule 40, cast iron or equivalent and extend a minimum of five feet (5’</a:t>
            </a:r>
            <a:r>
              <a:rPr lang="en-US" sz="2000" dirty="0">
                <a:cs typeface="Times New Roman" pitchFamily="18" charset="0"/>
              </a:rPr>
              <a:t>) beyond the outlet of the tank providing that no more than 2’ of pipe extends beyond the excavation hole     (page 28)</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strike="noStrike" kern="1200" cap="none" spc="0" normalizeH="0" noProof="0" dirty="0">
                <a:ln>
                  <a:noFill/>
                </a:ln>
                <a:solidFill>
                  <a:schemeClr val="tx1"/>
                </a:solidFill>
                <a:effectLst/>
                <a:uLnTx/>
                <a:uFillTx/>
                <a:latin typeface="Times New Roman" pitchFamily="18" charset="0"/>
                <a:ea typeface="+mn-ea"/>
                <a:cs typeface="Times New Roman" pitchFamily="18" charset="0"/>
              </a:rPr>
              <a:t>More than 2’ across hole needs gravel bed (1½” – 3” dia.) down to hole bottom to support pipe (page 28)</a:t>
            </a:r>
          </a:p>
        </p:txBody>
      </p:sp>
      <p:grpSp>
        <p:nvGrpSpPr>
          <p:cNvPr id="46" name="Group 45"/>
          <p:cNvGrpSpPr/>
          <p:nvPr/>
        </p:nvGrpSpPr>
        <p:grpSpPr>
          <a:xfrm>
            <a:off x="630922" y="2743200"/>
            <a:ext cx="8513078" cy="3505200"/>
            <a:chOff x="414488" y="2743200"/>
            <a:chExt cx="8729512" cy="3505200"/>
          </a:xfrm>
        </p:grpSpPr>
        <p:sp>
          <p:nvSpPr>
            <p:cNvPr id="15" name="Arc 14"/>
            <p:cNvSpPr/>
            <p:nvPr/>
          </p:nvSpPr>
          <p:spPr>
            <a:xfrm rot="10800000">
              <a:off x="2438400" y="2743200"/>
              <a:ext cx="1447800" cy="3505200"/>
            </a:xfrm>
            <a:prstGeom prst="arc">
              <a:avLst/>
            </a:prstGeom>
            <a:ln w="539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10800000">
              <a:off x="6019801" y="3200399"/>
              <a:ext cx="1447800" cy="3047997"/>
            </a:xfrm>
            <a:prstGeom prst="arc">
              <a:avLst/>
            </a:prstGeom>
            <a:ln w="53975">
              <a:solidFill>
                <a:schemeClr val="bg2">
                  <a:lumMod val="50000"/>
                </a:schemeClr>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p:cNvGrpSpPr/>
            <p:nvPr/>
          </p:nvGrpSpPr>
          <p:grpSpPr>
            <a:xfrm>
              <a:off x="414488" y="3581400"/>
              <a:ext cx="8729512" cy="2667000"/>
              <a:chOff x="414488" y="3200400"/>
              <a:chExt cx="8729512" cy="2667000"/>
            </a:xfrm>
          </p:grpSpPr>
          <p:sp>
            <p:nvSpPr>
              <p:cNvPr id="43" name="TextBox 42"/>
              <p:cNvSpPr txBox="1"/>
              <p:nvPr/>
            </p:nvSpPr>
            <p:spPr>
              <a:xfrm>
                <a:off x="1828800" y="3200400"/>
                <a:ext cx="533400" cy="307777"/>
              </a:xfrm>
              <a:prstGeom prst="rect">
                <a:avLst/>
              </a:prstGeom>
              <a:noFill/>
            </p:spPr>
            <p:txBody>
              <a:bodyPr wrap="square" rtlCol="0">
                <a:spAutoFit/>
              </a:bodyPr>
              <a:lstStyle/>
              <a:p>
                <a:r>
                  <a:rPr lang="en-US" sz="1400" dirty="0"/>
                  <a:t>C/O</a:t>
                </a:r>
              </a:p>
            </p:txBody>
          </p:sp>
          <p:grpSp>
            <p:nvGrpSpPr>
              <p:cNvPr id="36" name="Group 35"/>
              <p:cNvGrpSpPr/>
              <p:nvPr/>
            </p:nvGrpSpPr>
            <p:grpSpPr>
              <a:xfrm>
                <a:off x="414488" y="3505200"/>
                <a:ext cx="8729512" cy="2362200"/>
                <a:chOff x="414488" y="3200400"/>
                <a:chExt cx="8729512" cy="2362200"/>
              </a:xfrm>
            </p:grpSpPr>
            <p:sp>
              <p:nvSpPr>
                <p:cNvPr id="14" name="Flowchart: Alternate Process 13"/>
                <p:cNvSpPr/>
                <p:nvPr/>
              </p:nvSpPr>
              <p:spPr>
                <a:xfrm>
                  <a:off x="5029200" y="3657600"/>
                  <a:ext cx="457200" cy="228600"/>
                </a:xfrm>
                <a:prstGeom prst="flowChartAlternateProcess">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3581400" y="3657600"/>
                  <a:ext cx="457200" cy="228600"/>
                </a:xfrm>
                <a:prstGeom prst="flowChartAlternateProcess">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096000" y="3657600"/>
                  <a:ext cx="533400" cy="276999"/>
                </a:xfrm>
                <a:prstGeom prst="rect">
                  <a:avLst/>
                </a:prstGeom>
                <a:solidFill>
                  <a:schemeClr val="bg1"/>
                </a:solidFill>
              </p:spPr>
              <p:txBody>
                <a:bodyPr wrap="square" rtlCol="0">
                  <a:spAutoFit/>
                </a:bodyPr>
                <a:lstStyle/>
                <a:p>
                  <a:r>
                    <a:rPr lang="en-US" sz="1200" dirty="0"/>
                    <a:t>  </a:t>
                  </a:r>
                  <a:r>
                    <a:rPr lang="en-US" sz="1200" b="1" dirty="0"/>
                    <a:t>≤ 2 </a:t>
                  </a:r>
                </a:p>
              </p:txBody>
            </p:sp>
            <p:sp>
              <p:nvSpPr>
                <p:cNvPr id="39" name="TextBox 38"/>
                <p:cNvSpPr txBox="1"/>
                <p:nvPr/>
              </p:nvSpPr>
              <p:spPr>
                <a:xfrm>
                  <a:off x="6629400" y="4492823"/>
                  <a:ext cx="533400" cy="307777"/>
                </a:xfrm>
                <a:prstGeom prst="rect">
                  <a:avLst/>
                </a:prstGeom>
                <a:solidFill>
                  <a:schemeClr val="bg1"/>
                </a:solidFill>
              </p:spPr>
              <p:txBody>
                <a:bodyPr wrap="square" rtlCol="0">
                  <a:spAutoFit/>
                </a:bodyPr>
                <a:lstStyle/>
                <a:p>
                  <a:r>
                    <a:rPr lang="en-US" sz="1400" dirty="0"/>
                    <a:t> </a:t>
                  </a:r>
                  <a:r>
                    <a:rPr lang="en-US" sz="1400" b="1" dirty="0"/>
                    <a:t>≥ 5’</a:t>
                  </a:r>
                </a:p>
              </p:txBody>
            </p:sp>
            <p:sp>
              <p:nvSpPr>
                <p:cNvPr id="33" name="TextBox 32"/>
                <p:cNvSpPr txBox="1"/>
                <p:nvPr/>
              </p:nvSpPr>
              <p:spPr>
                <a:xfrm>
                  <a:off x="1828800" y="4569023"/>
                  <a:ext cx="533400" cy="307777"/>
                </a:xfrm>
                <a:prstGeom prst="rect">
                  <a:avLst/>
                </a:prstGeom>
                <a:solidFill>
                  <a:schemeClr val="bg1"/>
                </a:solidFill>
              </p:spPr>
              <p:txBody>
                <a:bodyPr wrap="square" rtlCol="0">
                  <a:spAutoFit/>
                </a:bodyPr>
                <a:lstStyle/>
                <a:p>
                  <a:r>
                    <a:rPr lang="en-US" sz="1400" dirty="0"/>
                    <a:t> </a:t>
                  </a:r>
                  <a:r>
                    <a:rPr lang="en-US" sz="1400" b="1" dirty="0"/>
                    <a:t>≥ 5’</a:t>
                  </a:r>
                </a:p>
              </p:txBody>
            </p:sp>
            <p:sp>
              <p:nvSpPr>
                <p:cNvPr id="37" name="TextBox 36"/>
                <p:cNvSpPr txBox="1"/>
                <p:nvPr/>
              </p:nvSpPr>
              <p:spPr>
                <a:xfrm>
                  <a:off x="2590800" y="3733800"/>
                  <a:ext cx="533400" cy="276999"/>
                </a:xfrm>
                <a:prstGeom prst="rect">
                  <a:avLst/>
                </a:prstGeom>
                <a:solidFill>
                  <a:schemeClr val="bg1"/>
                </a:solidFill>
              </p:spPr>
              <p:txBody>
                <a:bodyPr wrap="square" rtlCol="0">
                  <a:spAutoFit/>
                </a:bodyPr>
                <a:lstStyle/>
                <a:p>
                  <a:r>
                    <a:rPr lang="en-US" sz="1200" dirty="0"/>
                    <a:t> </a:t>
                  </a:r>
                  <a:r>
                    <a:rPr lang="en-US" sz="1200" b="1" dirty="0"/>
                    <a:t>≤ 2’</a:t>
                  </a:r>
                </a:p>
              </p:txBody>
            </p:sp>
            <p:sp>
              <p:nvSpPr>
                <p:cNvPr id="11" name="Rectangle 10"/>
                <p:cNvSpPr/>
                <p:nvPr/>
              </p:nvSpPr>
              <p:spPr>
                <a:xfrm>
                  <a:off x="3124200" y="3810000"/>
                  <a:ext cx="2895600" cy="1752600"/>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3124200" y="5562600"/>
                  <a:ext cx="2895600" cy="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3400" y="3810000"/>
                  <a:ext cx="1905000" cy="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705600" y="4038600"/>
                  <a:ext cx="990600" cy="0"/>
                </a:xfrm>
                <a:prstGeom prst="line">
                  <a:avLst/>
                </a:prstGeom>
                <a:ln w="508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019800" y="4267200"/>
                  <a:ext cx="1752600" cy="152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14488" y="3886200"/>
                  <a:ext cx="1447800" cy="338554"/>
                </a:xfrm>
                <a:prstGeom prst="rect">
                  <a:avLst/>
                </a:prstGeom>
                <a:noFill/>
              </p:spPr>
              <p:txBody>
                <a:bodyPr wrap="square" rtlCol="0">
                  <a:spAutoFit/>
                </a:bodyPr>
                <a:lstStyle/>
                <a:p>
                  <a:r>
                    <a:rPr lang="en-US" sz="1600" b="1" dirty="0">
                      <a:solidFill>
                        <a:srgbClr val="00B0F0"/>
                      </a:solidFill>
                    </a:rPr>
                    <a:t>From building</a:t>
                  </a:r>
                </a:p>
              </p:txBody>
            </p:sp>
            <p:sp>
              <p:nvSpPr>
                <p:cNvPr id="28" name="TextBox 27"/>
                <p:cNvSpPr txBox="1"/>
                <p:nvPr/>
              </p:nvSpPr>
              <p:spPr>
                <a:xfrm>
                  <a:off x="7772400" y="3851701"/>
                  <a:ext cx="1371600" cy="830997"/>
                </a:xfrm>
                <a:prstGeom prst="rect">
                  <a:avLst/>
                </a:prstGeom>
                <a:noFill/>
              </p:spPr>
              <p:txBody>
                <a:bodyPr wrap="square" rtlCol="0">
                  <a:spAutoFit/>
                </a:bodyPr>
                <a:lstStyle/>
                <a:p>
                  <a:r>
                    <a:rPr lang="en-US" sz="1600" b="1" dirty="0">
                      <a:solidFill>
                        <a:srgbClr val="00B0F0"/>
                      </a:solidFill>
                    </a:rPr>
                    <a:t>To drain field or pump chamber</a:t>
                  </a:r>
                </a:p>
              </p:txBody>
            </p:sp>
            <p:sp>
              <p:nvSpPr>
                <p:cNvPr id="29" name="Rectangle 28"/>
                <p:cNvSpPr/>
                <p:nvPr/>
              </p:nvSpPr>
              <p:spPr>
                <a:xfrm rot="5400000">
                  <a:off x="1562100" y="3619500"/>
                  <a:ext cx="990600" cy="152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376083" y="4038601"/>
                  <a:ext cx="1740720" cy="152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1371600" y="4572000"/>
                  <a:ext cx="1752600" cy="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514600" y="4038600"/>
                  <a:ext cx="609600" cy="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9800" y="4495800"/>
                  <a:ext cx="1752600" cy="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096000" y="4038600"/>
                  <a:ext cx="533400" cy="0"/>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124200" y="3810000"/>
                  <a:ext cx="2895600" cy="0"/>
                </a:xfrm>
                <a:prstGeom prst="line">
                  <a:avLst/>
                </a:prstGeom>
                <a:ln w="317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781800" y="4840069"/>
                  <a:ext cx="1828800" cy="646331"/>
                </a:xfrm>
                <a:prstGeom prst="rect">
                  <a:avLst/>
                </a:prstGeom>
                <a:noFill/>
              </p:spPr>
              <p:txBody>
                <a:bodyPr wrap="square" rtlCol="0">
                  <a:spAutoFit/>
                </a:bodyPr>
                <a:lstStyle/>
                <a:p>
                  <a:r>
                    <a:rPr lang="en-US" sz="1800" dirty="0"/>
                    <a:t>Slope  1% = 1/8” per foot </a:t>
                  </a:r>
                </a:p>
              </p:txBody>
            </p:sp>
          </p:grpSp>
        </p:grpSp>
      </p:grpSp>
      <p:pic>
        <p:nvPicPr>
          <p:cNvPr id="30"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sp>
        <p:nvSpPr>
          <p:cNvPr id="53" name="TextBox 52"/>
          <p:cNvSpPr txBox="1"/>
          <p:nvPr/>
        </p:nvSpPr>
        <p:spPr>
          <a:xfrm>
            <a:off x="6629400" y="3733800"/>
            <a:ext cx="1600200" cy="369332"/>
          </a:xfrm>
          <a:prstGeom prst="rect">
            <a:avLst/>
          </a:prstGeom>
          <a:noFill/>
        </p:spPr>
        <p:txBody>
          <a:bodyPr wrap="square" rtlCol="0">
            <a:spAutoFit/>
          </a:bodyPr>
          <a:lstStyle/>
          <a:p>
            <a:r>
              <a:rPr lang="en-US" sz="1800" dirty="0"/>
              <a:t>2’ earth dam</a:t>
            </a:r>
          </a:p>
        </p:txBody>
      </p:sp>
      <p:cxnSp>
        <p:nvCxnSpPr>
          <p:cNvPr id="55" name="Straight Arrow Connector 54"/>
          <p:cNvCxnSpPr/>
          <p:nvPr/>
        </p:nvCxnSpPr>
        <p:spPr>
          <a:xfrm>
            <a:off x="7239000" y="4114800"/>
            <a:ext cx="0" cy="533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F7CDA3C0-5DB3-21C7-B79A-6E618B4216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264" y="383975"/>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Check for Leaks</a:t>
            </a:r>
          </a:p>
        </p:txBody>
      </p:sp>
      <p:pic>
        <p:nvPicPr>
          <p:cNvPr id="4" name="IMG_5338.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2200" y="1447800"/>
            <a:ext cx="4724400" cy="4749672"/>
          </a:xfrm>
        </p:spPr>
      </p:pic>
    </p:spTree>
    <p:extLst>
      <p:ext uri="{BB962C8B-B14F-4D97-AF65-F5344CB8AC3E}">
        <p14:creationId xmlns:p14="http://schemas.microsoft.com/office/powerpoint/2010/main" val="2552564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1073" y="229305"/>
            <a:ext cx="3759200" cy="2819400"/>
          </a:xfrm>
        </p:spPr>
      </p:pic>
      <p:pic>
        <p:nvPicPr>
          <p:cNvPr id="236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493" y="229305"/>
            <a:ext cx="3663926" cy="274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4281" y="3641686"/>
            <a:ext cx="2286000" cy="3048000"/>
          </a:xfrm>
          <a:prstGeom prst="rect">
            <a:avLst/>
          </a:prstGeom>
        </p:spPr>
      </p:pic>
    </p:spTree>
    <p:extLst>
      <p:ext uri="{BB962C8B-B14F-4D97-AF65-F5344CB8AC3E}">
        <p14:creationId xmlns:p14="http://schemas.microsoft.com/office/powerpoint/2010/main" val="4018407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txBox="1">
            <a:spLocks/>
          </p:cNvSpPr>
          <p:nvPr/>
        </p:nvSpPr>
        <p:spPr>
          <a:xfrm>
            <a:off x="0" y="3581400"/>
            <a:ext cx="5791200" cy="3276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0" name="Content Placeholder 5"/>
          <p:cNvSpPr txBox="1">
            <a:spLocks/>
          </p:cNvSpPr>
          <p:nvPr/>
        </p:nvSpPr>
        <p:spPr>
          <a:xfrm>
            <a:off x="228600" y="1371601"/>
            <a:ext cx="8503134"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Septic tank filters can prevent solids from clogging the absorption field</a:t>
            </a:r>
            <a:r>
              <a:rPr lang="en-US" sz="2000" b="1" dirty="0">
                <a:cs typeface="Times New Roman" pitchFamily="18" charset="0"/>
              </a:rPr>
              <a:t> </a:t>
            </a:r>
            <a:r>
              <a:rPr lang="en-US" sz="2000" dirty="0">
                <a:cs typeface="Times New Roman" pitchFamily="18" charset="0"/>
              </a:rPr>
              <a:t>and</a:t>
            </a:r>
            <a:r>
              <a:rPr lang="en-US" sz="2000" b="1" dirty="0">
                <a:cs typeface="Times New Roman" pitchFamily="18" charset="0"/>
              </a:rPr>
              <a:t> </a:t>
            </a:r>
            <a:r>
              <a:rPr lang="en-US" sz="2000" dirty="0">
                <a:cs typeface="Times New Roman" pitchFamily="18" charset="0"/>
              </a:rPr>
              <a:t>are recommended, but must follow certain regulations detailed on (page 30). Filters do not eliminate the need for pumping of the septic tank.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u="sng" dirty="0">
                <a:solidFill>
                  <a:srgbClr val="FF0000"/>
                </a:solidFill>
                <a:cs typeface="Times New Roman" pitchFamily="18" charset="0"/>
              </a:rPr>
              <a:t>(F) Pump tanks</a:t>
            </a:r>
          </a:p>
          <a:p>
            <a:pPr marL="800100" lvl="1" indent="-342900" algn="just" eaLnBrk="1" fontAlgn="auto" hangingPunct="1">
              <a:spcBef>
                <a:spcPct val="20000"/>
              </a:spcBef>
              <a:spcAft>
                <a:spcPts val="0"/>
              </a:spcAft>
              <a:buFont typeface="Arial" pitchFamily="34" charset="0"/>
              <a:buChar char="•"/>
            </a:pPr>
            <a:r>
              <a:rPr lang="en-US" sz="2000" dirty="0">
                <a:solidFill>
                  <a:srgbClr val="FF0000"/>
                </a:solidFill>
                <a:cs typeface="Times New Roman" pitchFamily="18" charset="0"/>
              </a:rPr>
              <a:t>All pump tanks must be preceded with a septic tank filter</a:t>
            </a:r>
          </a:p>
          <a:p>
            <a:pPr marL="800100" lvl="1" indent="-342900" algn="just" eaLnBrk="1" fontAlgn="auto" hangingPunct="1">
              <a:spcBef>
                <a:spcPct val="20000"/>
              </a:spcBef>
              <a:spcAft>
                <a:spcPts val="0"/>
              </a:spcAft>
              <a:buFont typeface="Arial" pitchFamily="34" charset="0"/>
              <a:buChar char="•"/>
            </a:pPr>
            <a:r>
              <a:rPr lang="en-US" sz="2000" dirty="0">
                <a:solidFill>
                  <a:srgbClr val="FF0000"/>
                </a:solidFill>
                <a:cs typeface="Times New Roman" pitchFamily="18" charset="0"/>
              </a:rPr>
              <a:t>Pump tanks for pumping to a higher elevation (not for dosing) shall be equivalent to the greater of  500 gallons or one days flow</a:t>
            </a:r>
          </a:p>
          <a:p>
            <a:pPr marL="800100" lvl="1" indent="-342900" algn="just" eaLnBrk="1" fontAlgn="auto" hangingPunct="1">
              <a:spcBef>
                <a:spcPct val="20000"/>
              </a:spcBef>
              <a:spcAft>
                <a:spcPts val="0"/>
              </a:spcAft>
              <a:buFont typeface="Arial" pitchFamily="34" charset="0"/>
              <a:buChar char="•"/>
            </a:pPr>
            <a:r>
              <a:rPr lang="en-US" sz="2000" dirty="0">
                <a:solidFill>
                  <a:srgbClr val="FF0000"/>
                </a:solidFill>
                <a:cs typeface="Times New Roman" pitchFamily="18" charset="0"/>
              </a:rPr>
              <a:t>Pump tanks for dosing must include emergency storage for 2 times the daily flow</a:t>
            </a:r>
          </a:p>
          <a:p>
            <a:pPr marL="800100" lvl="1" indent="-342900" algn="just" eaLnBrk="1" fontAlgn="auto" hangingPunct="1">
              <a:spcBef>
                <a:spcPct val="20000"/>
              </a:spcBef>
              <a:spcAft>
                <a:spcPts val="0"/>
              </a:spcAft>
              <a:buFont typeface="Arial" pitchFamily="34" charset="0"/>
              <a:buChar char="•"/>
            </a:pPr>
            <a:r>
              <a:rPr lang="en-US" sz="2000" dirty="0">
                <a:solidFill>
                  <a:srgbClr val="FF0000"/>
                </a:solidFill>
                <a:cs typeface="Times New Roman" pitchFamily="18" charset="0"/>
              </a:rPr>
              <a:t>Must include a visible and audible high-water alarm clearly identified as “wastewater system alarm”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dirty="0">
              <a:cs typeface="Times New Roman" pitchFamily="18" charset="0"/>
            </a:endParaRPr>
          </a:p>
        </p:txBody>
      </p:sp>
      <p:sp>
        <p:nvSpPr>
          <p:cNvPr id="12" name="Content Placeholder 5"/>
          <p:cNvSpPr txBox="1">
            <a:spLocks/>
          </p:cNvSpPr>
          <p:nvPr/>
        </p:nvSpPr>
        <p:spPr>
          <a:xfrm>
            <a:off x="4419600" y="4114800"/>
            <a:ext cx="4572000" cy="2362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cs typeface="Times New Roman" pitchFamily="18" charset="0"/>
            </a:endParaRPr>
          </a:p>
        </p:txBody>
      </p:sp>
      <p:pic>
        <p:nvPicPr>
          <p:cNvPr id="8"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0E7A8E14-919E-6F2F-DDF7-EB095AF29E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8465" y="3429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txBox="1">
            <a:spLocks/>
          </p:cNvSpPr>
          <p:nvPr/>
        </p:nvSpPr>
        <p:spPr>
          <a:xfrm>
            <a:off x="228600" y="1371601"/>
            <a:ext cx="8458200" cy="21335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u="sng"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(3)</a:t>
            </a:r>
            <a:r>
              <a:rPr kumimoji="0" lang="en-US" sz="2000" u="sng" strike="noStrike" kern="1200" cap="none" spc="0" normalizeH="0" noProof="0" dirty="0">
                <a:ln>
                  <a:noFill/>
                </a:ln>
                <a:solidFill>
                  <a:schemeClr val="tx1"/>
                </a:solidFill>
                <a:effectLst/>
                <a:uLnTx/>
                <a:uFillTx/>
                <a:latin typeface="Times New Roman" pitchFamily="18" charset="0"/>
                <a:ea typeface="+mn-ea"/>
                <a:cs typeface="Times New Roman" pitchFamily="18" charset="0"/>
              </a:rPr>
              <a:t> Building sewers, pipe between tanks, &amp; pipe between tank  and </a:t>
            </a:r>
            <a:r>
              <a:rPr kumimoji="0" lang="en-US" sz="2000" u="sng"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drainfield</a:t>
            </a:r>
            <a:r>
              <a:rPr kumimoji="0" lang="en-US" sz="2000" u="sng" strike="noStrike" kern="1200" cap="none" spc="0" normalizeH="0" noProof="0" dirty="0">
                <a:ln>
                  <a:noFill/>
                </a:ln>
                <a:solidFill>
                  <a:schemeClr val="tx1"/>
                </a:solidFill>
                <a:effectLst/>
                <a:uLnTx/>
                <a:uFillTx/>
                <a:latin typeface="Times New Roman" pitchFamily="18" charset="0"/>
                <a:ea typeface="+mn-ea"/>
                <a:cs typeface="Times New Roman" pitchFamily="18" charset="0"/>
              </a:rPr>
              <a:t> (page 27)</a:t>
            </a:r>
            <a:endParaRPr lang="en-US" sz="2000" i="0" baseline="0" dirty="0">
              <a:cs typeface="Times New Roman" pitchFamily="18" charset="0"/>
            </a:endParaRPr>
          </a:p>
          <a:p>
            <a:pPr marL="342900" lvl="0" indent="-342900" algn="just" eaLnBrk="1" fontAlgn="auto" hangingPunct="1">
              <a:spcBef>
                <a:spcPct val="20000"/>
              </a:spcBef>
              <a:spcAft>
                <a:spcPts val="0"/>
              </a:spcAft>
              <a:buFont typeface="Arial" pitchFamily="34" charset="0"/>
              <a:buChar char="•"/>
              <a:defRPr/>
            </a:pPr>
            <a:r>
              <a:rPr kumimoji="0" lang="en-US" sz="2000" strike="noStrike" kern="1200" cap="none" spc="0" normalizeH="0" noProof="0" dirty="0">
                <a:ln>
                  <a:noFill/>
                </a:ln>
                <a:solidFill>
                  <a:schemeClr val="tx1"/>
                </a:solidFill>
                <a:effectLst/>
                <a:uLnTx/>
                <a:uFillTx/>
                <a:latin typeface="Times New Roman" pitchFamily="18" charset="0"/>
                <a:ea typeface="+mn-ea"/>
                <a:cs typeface="Times New Roman" pitchFamily="18" charset="0"/>
              </a:rPr>
              <a:t>The building sewer can be no less than 4” in diameter, preferably of schedule 40 PVC pipe</a:t>
            </a:r>
          </a:p>
          <a:p>
            <a:pPr lvl="0" algn="just" eaLnBrk="1" fontAlgn="auto" hangingPunct="1">
              <a:spcBef>
                <a:spcPct val="20000"/>
              </a:spcBef>
              <a:spcAft>
                <a:spcPts val="0"/>
              </a:spcAft>
              <a:defRPr/>
            </a:pPr>
            <a:endParaRPr kumimoji="0" lang="en-US" sz="2000" strike="noStrike" kern="1200" cap="none" spc="0" normalizeH="0" noProof="0" dirty="0">
              <a:ln>
                <a:noFill/>
              </a:ln>
              <a:solidFill>
                <a:schemeClr val="tx1"/>
              </a:solidFill>
              <a:effectLst/>
              <a:uLnTx/>
              <a:uFillTx/>
              <a:latin typeface="Times New Roman" pitchFamily="18" charset="0"/>
              <a:ea typeface="+mn-ea"/>
              <a:cs typeface="Times New Roman" pitchFamily="18" charset="0"/>
            </a:endParaRPr>
          </a:p>
          <a:p>
            <a:pPr marL="342900" lvl="0" indent="-342900" algn="just" eaLnBrk="1" fontAlgn="auto" hangingPunct="1">
              <a:spcBef>
                <a:spcPct val="20000"/>
              </a:spcBef>
              <a:spcAft>
                <a:spcPts val="0"/>
              </a:spcAft>
              <a:buFont typeface="Arial" pitchFamily="34" charset="0"/>
              <a:buChar char="•"/>
              <a:defRPr/>
            </a:pPr>
            <a:r>
              <a:rPr lang="en-US" sz="2000" i="0" baseline="0" dirty="0">
                <a:cs typeface="Times New Roman" pitchFamily="18" charset="0"/>
              </a:rPr>
              <a:t>Minimum SLOPE for building to sewer:</a:t>
            </a:r>
          </a:p>
          <a:p>
            <a:pPr marL="342900" lvl="0" indent="-342900" algn="just" eaLnBrk="1" fontAlgn="auto" hangingPunct="1">
              <a:spcBef>
                <a:spcPct val="20000"/>
              </a:spcBef>
              <a:spcAft>
                <a:spcPts val="0"/>
              </a:spcAft>
              <a:buFont typeface="Arial" pitchFamily="34" charset="0"/>
              <a:buChar char="•"/>
              <a:defRPr/>
            </a:pPr>
            <a:endParaRPr kumimoji="0" lang="en-US" sz="2000" i="0"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477186" name="Picture 2" descr="http://www.ci.pinole.ca.us/publicworks/images/lateral-line.jpg"/>
          <p:cNvPicPr>
            <a:picLocks noChangeAspect="1" noChangeArrowheads="1"/>
          </p:cNvPicPr>
          <p:nvPr/>
        </p:nvPicPr>
        <p:blipFill>
          <a:blip r:embed="rId5" cstate="print"/>
          <a:srcRect/>
          <a:stretch>
            <a:fillRect/>
          </a:stretch>
        </p:blipFill>
        <p:spPr bwMode="auto">
          <a:xfrm>
            <a:off x="5687519" y="3048000"/>
            <a:ext cx="2781598" cy="2667000"/>
          </a:xfrm>
          <a:prstGeom prst="rect">
            <a:avLst/>
          </a:prstGeom>
          <a:noFill/>
        </p:spPr>
      </p:pic>
      <p:sp>
        <p:nvSpPr>
          <p:cNvPr id="7" name="Content Placeholder 5"/>
          <p:cNvSpPr txBox="1">
            <a:spLocks/>
          </p:cNvSpPr>
          <p:nvPr/>
        </p:nvSpPr>
        <p:spPr>
          <a:xfrm>
            <a:off x="0" y="3581400"/>
            <a:ext cx="5791200" cy="3276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9" name="Content Placeholder 5"/>
          <p:cNvSpPr txBox="1">
            <a:spLocks/>
          </p:cNvSpPr>
          <p:nvPr/>
        </p:nvSpPr>
        <p:spPr>
          <a:xfrm>
            <a:off x="228600" y="3733800"/>
            <a:ext cx="5257800" cy="2743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12”/100 ft (1%) for 4” dia. pipe or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8”/100 ft (0.7%) for 6” dia. Pipe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Cleanouts provided every 100 ft and at every change of direction or slope if the change exceeds 45° or more (page 28)</a:t>
            </a:r>
          </a:p>
        </p:txBody>
      </p:sp>
      <p:pic>
        <p:nvPicPr>
          <p:cNvPr id="8" name="Picture 10" descr="http://www.naccho.org/images/PHlogo.jpg"/>
          <p:cNvPicPr>
            <a:picLocks noChangeAspect="1" noChangeArrowheads="1"/>
          </p:cNvPicPr>
          <p:nvPr/>
        </p:nvPicPr>
        <p:blipFill>
          <a:blip r:embed="rId6"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306D7967-7B86-7C58-F7F0-9F26082388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429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lstStyle/>
          <a:p>
            <a:pPr fontAlgn="auto">
              <a:spcAft>
                <a:spcPts val="0"/>
              </a:spcAft>
              <a:defRPr/>
            </a:pPr>
            <a:r>
              <a:rPr lang="en-US" b="1" dirty="0">
                <a:latin typeface="Times New Roman" pitchFamily="18" charset="0"/>
                <a:cs typeface="Times New Roman" pitchFamily="18" charset="0"/>
              </a:rPr>
              <a:t>Purpose of the Ordinance</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228600" y="1143000"/>
            <a:ext cx="6248400" cy="5715000"/>
          </a:xfrm>
        </p:spPr>
        <p:txBody>
          <a:bodyPr>
            <a:normAutofit/>
          </a:bodyPr>
          <a:lstStyle/>
          <a:p>
            <a:r>
              <a:rPr lang="en-US" sz="2400" dirty="0">
                <a:latin typeface="Times New Roman" pitchFamily="18" charset="0"/>
                <a:cs typeface="Times New Roman" pitchFamily="18" charset="0"/>
              </a:rPr>
              <a:t>Improper treatment and disposal of sewage is an environmental public health concern</a:t>
            </a:r>
          </a:p>
          <a:p>
            <a:r>
              <a:rPr lang="en-US" sz="2400" dirty="0">
                <a:latin typeface="Times New Roman" pitchFamily="18" charset="0"/>
                <a:cs typeface="Times New Roman" pitchFamily="18" charset="0"/>
              </a:rPr>
              <a:t>Has the potential to spread disease through contaminated groundwater</a:t>
            </a:r>
          </a:p>
          <a:p>
            <a:r>
              <a:rPr lang="en-US" sz="2400" dirty="0">
                <a:latin typeface="Times New Roman" pitchFamily="18" charset="0"/>
                <a:cs typeface="Times New Roman" pitchFamily="18" charset="0"/>
              </a:rPr>
              <a:t>Contaminated groundwater can spread disease through private drinking water supplies (i.e., wells)</a:t>
            </a:r>
          </a:p>
          <a:p>
            <a:pPr lvl="3"/>
            <a:r>
              <a:rPr lang="en-US" i="1" dirty="0">
                <a:latin typeface="Times New Roman" pitchFamily="18" charset="0"/>
                <a:cs typeface="Times New Roman" pitchFamily="18" charset="0"/>
              </a:rPr>
              <a:t>Salmonella </a:t>
            </a:r>
            <a:r>
              <a:rPr lang="en-US" i="1" dirty="0" err="1">
                <a:latin typeface="Times New Roman" pitchFamily="18" charset="0"/>
                <a:cs typeface="Times New Roman" pitchFamily="18" charset="0"/>
              </a:rPr>
              <a:t>enterica</a:t>
            </a:r>
            <a:endParaRPr lang="en-US" i="1" dirty="0">
              <a:latin typeface="Times New Roman" pitchFamily="18" charset="0"/>
              <a:cs typeface="Times New Roman" pitchFamily="18" charset="0"/>
            </a:endParaRPr>
          </a:p>
          <a:p>
            <a:pPr lvl="3"/>
            <a:r>
              <a:rPr lang="en-US" i="1" dirty="0">
                <a:latin typeface="Times New Roman" pitchFamily="18" charset="0"/>
                <a:cs typeface="Times New Roman" pitchFamily="18" charset="0"/>
              </a:rPr>
              <a:t>Clostridium </a:t>
            </a:r>
            <a:r>
              <a:rPr lang="en-US" i="1" dirty="0" err="1">
                <a:latin typeface="Times New Roman" pitchFamily="18" charset="0"/>
                <a:cs typeface="Times New Roman" pitchFamily="18" charset="0"/>
              </a:rPr>
              <a:t>perfringens</a:t>
            </a:r>
            <a:endParaRPr lang="en-US" i="1" dirty="0">
              <a:latin typeface="Times New Roman" pitchFamily="18" charset="0"/>
              <a:cs typeface="Times New Roman" pitchFamily="18" charset="0"/>
            </a:endParaRPr>
          </a:p>
          <a:p>
            <a:pPr lvl="3"/>
            <a:r>
              <a:rPr lang="en-US" i="1" dirty="0">
                <a:latin typeface="Times New Roman" pitchFamily="18" charset="0"/>
                <a:cs typeface="Times New Roman" pitchFamily="18" charset="0"/>
              </a:rPr>
              <a:t>Escherichia coli </a:t>
            </a:r>
          </a:p>
          <a:p>
            <a:pPr lvl="3"/>
            <a:r>
              <a:rPr lang="en-US" dirty="0">
                <a:latin typeface="Times New Roman" pitchFamily="18" charset="0"/>
                <a:cs typeface="Times New Roman" pitchFamily="18" charset="0"/>
              </a:rPr>
              <a:t>Hepatitis-causing viruses</a:t>
            </a:r>
          </a:p>
          <a:p>
            <a:pPr lvl="3"/>
            <a:r>
              <a:rPr lang="en-US" dirty="0">
                <a:latin typeface="Times New Roman" pitchFamily="18" charset="0"/>
                <a:cs typeface="Times New Roman" pitchFamily="18" charset="0"/>
              </a:rPr>
              <a:t>Hookworm-causing nematodes</a:t>
            </a:r>
          </a:p>
          <a:p>
            <a:pPr lvl="3"/>
            <a:endParaRPr lang="en-US" dirty="0">
              <a:latin typeface="Times New Roman" pitchFamily="18" charset="0"/>
              <a:cs typeface="Times New Roman" pitchFamily="18" charset="0"/>
            </a:endParaRPr>
          </a:p>
          <a:p>
            <a:pPr lvl="3"/>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p:txBody>
      </p:sp>
      <p:pic>
        <p:nvPicPr>
          <p:cNvPr id="224258" name="Picture 2" descr="Hookworms.JPG"/>
          <p:cNvPicPr>
            <a:picLocks noChangeAspect="1" noChangeArrowheads="1"/>
          </p:cNvPicPr>
          <p:nvPr/>
        </p:nvPicPr>
        <p:blipFill>
          <a:blip r:embed="rId6" cstate="print"/>
          <a:srcRect/>
          <a:stretch>
            <a:fillRect/>
          </a:stretch>
        </p:blipFill>
        <p:spPr bwMode="auto">
          <a:xfrm>
            <a:off x="6629400" y="1447800"/>
            <a:ext cx="2281544" cy="1524000"/>
          </a:xfrm>
          <a:prstGeom prst="rect">
            <a:avLst/>
          </a:prstGeom>
          <a:noFill/>
        </p:spPr>
      </p:pic>
      <p:pic>
        <p:nvPicPr>
          <p:cNvPr id="224260" name="Picture 4" descr="http://www.biocote.com/cd-content/uploads/images/ecoli(1).jpg"/>
          <p:cNvPicPr>
            <a:picLocks noChangeAspect="1" noChangeArrowheads="1"/>
          </p:cNvPicPr>
          <p:nvPr/>
        </p:nvPicPr>
        <p:blipFill>
          <a:blip r:embed="rId7" cstate="print"/>
          <a:srcRect/>
          <a:stretch>
            <a:fillRect/>
          </a:stretch>
        </p:blipFill>
        <p:spPr bwMode="auto">
          <a:xfrm>
            <a:off x="6781800" y="3200400"/>
            <a:ext cx="1905000" cy="1540697"/>
          </a:xfrm>
          <a:prstGeom prst="rect">
            <a:avLst/>
          </a:prstGeom>
          <a:noFill/>
        </p:spPr>
      </p:pic>
      <p:pic>
        <p:nvPicPr>
          <p:cNvPr id="224262" name="Picture 6" descr="http://www.cdc.gov/parasites/images/giardia/troph_and_cysts.jpg"/>
          <p:cNvPicPr>
            <a:picLocks noChangeAspect="1" noChangeArrowheads="1"/>
          </p:cNvPicPr>
          <p:nvPr/>
        </p:nvPicPr>
        <p:blipFill>
          <a:blip r:embed="rId8" cstate="print"/>
          <a:srcRect/>
          <a:stretch>
            <a:fillRect/>
          </a:stretch>
        </p:blipFill>
        <p:spPr bwMode="auto">
          <a:xfrm>
            <a:off x="5791200" y="4943475"/>
            <a:ext cx="2076915" cy="1419225"/>
          </a:xfrm>
          <a:prstGeom prst="rect">
            <a:avLst/>
          </a:prstGeom>
          <a:noFill/>
        </p:spPr>
      </p:pic>
      <p:pic>
        <p:nvPicPr>
          <p:cNvPr id="8" name="Picture 10" descr="http://www.naccho.org/images/PHlogo.jpg"/>
          <p:cNvPicPr>
            <a:picLocks noChangeAspect="1" noChangeArrowheads="1"/>
          </p:cNvPicPr>
          <p:nvPr/>
        </p:nvPicPr>
        <p:blipFill>
          <a:blip r:embed="rId9" cstate="print"/>
          <a:srcRect/>
          <a:stretch>
            <a:fillRect/>
          </a:stretch>
        </p:blipFill>
        <p:spPr bwMode="auto">
          <a:xfrm>
            <a:off x="8319469" y="6137910"/>
            <a:ext cx="824531" cy="720090"/>
          </a:xfrm>
          <a:prstGeom prst="rect">
            <a:avLst/>
          </a:prstGeom>
          <a:noFill/>
        </p:spPr>
      </p:pic>
      <p:sp>
        <p:nvSpPr>
          <p:cNvPr id="9" name="TextBox 8"/>
          <p:cNvSpPr txBox="1"/>
          <p:nvPr/>
        </p:nvSpPr>
        <p:spPr>
          <a:xfrm>
            <a:off x="7924800" y="2667000"/>
            <a:ext cx="990600" cy="307777"/>
          </a:xfrm>
          <a:prstGeom prst="rect">
            <a:avLst/>
          </a:prstGeom>
          <a:noFill/>
        </p:spPr>
        <p:txBody>
          <a:bodyPr wrap="square" rtlCol="0">
            <a:spAutoFit/>
          </a:bodyPr>
          <a:lstStyle/>
          <a:p>
            <a:r>
              <a:rPr lang="en-US" sz="1400" dirty="0">
                <a:solidFill>
                  <a:schemeClr val="bg1"/>
                </a:solidFill>
              </a:rPr>
              <a:t>Nematodes</a:t>
            </a:r>
          </a:p>
        </p:txBody>
      </p:sp>
      <p:sp>
        <p:nvSpPr>
          <p:cNvPr id="10" name="TextBox 9"/>
          <p:cNvSpPr txBox="1"/>
          <p:nvPr/>
        </p:nvSpPr>
        <p:spPr>
          <a:xfrm>
            <a:off x="7924800" y="3124200"/>
            <a:ext cx="990600" cy="307777"/>
          </a:xfrm>
          <a:prstGeom prst="rect">
            <a:avLst/>
          </a:prstGeom>
          <a:noFill/>
        </p:spPr>
        <p:txBody>
          <a:bodyPr wrap="square" rtlCol="0">
            <a:spAutoFit/>
          </a:bodyPr>
          <a:lstStyle/>
          <a:p>
            <a:r>
              <a:rPr lang="en-US" sz="1400" dirty="0">
                <a:solidFill>
                  <a:srgbClr val="FFFF00"/>
                </a:solidFill>
              </a:rPr>
              <a:t>Bacteria</a:t>
            </a:r>
          </a:p>
        </p:txBody>
      </p:sp>
      <p:sp>
        <p:nvSpPr>
          <p:cNvPr id="11" name="TextBox 10"/>
          <p:cNvSpPr txBox="1"/>
          <p:nvPr/>
        </p:nvSpPr>
        <p:spPr>
          <a:xfrm>
            <a:off x="7086600" y="6096000"/>
            <a:ext cx="990600" cy="307777"/>
          </a:xfrm>
          <a:prstGeom prst="rect">
            <a:avLst/>
          </a:prstGeom>
          <a:noFill/>
        </p:spPr>
        <p:txBody>
          <a:bodyPr wrap="square" rtlCol="0">
            <a:spAutoFit/>
          </a:bodyPr>
          <a:lstStyle/>
          <a:p>
            <a:r>
              <a:rPr lang="en-US" sz="1400" dirty="0"/>
              <a:t>Protozoa</a:t>
            </a:r>
          </a:p>
        </p:txBody>
      </p:sp>
      <p:pic>
        <p:nvPicPr>
          <p:cNvPr id="2" name="Recorded Sound">
            <a:hlinkClick r:id="" action="ppaction://media"/>
            <a:extLst>
              <a:ext uri="{FF2B5EF4-FFF2-40B4-BE49-F238E27FC236}">
                <a16:creationId xmlns:a16="http://schemas.microsoft.com/office/drawing/2014/main" id="{97FC04DE-D6BA-AE7B-F177-18CF7DA6520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09600" y="296826"/>
            <a:ext cx="609600" cy="609600"/>
          </a:xfrm>
          <a:prstGeom prst="rect">
            <a:avLst/>
          </a:prstGeom>
        </p:spPr>
      </p:pic>
    </p:spTree>
    <p:custDataLst>
      <p:tags r:id="rId1"/>
    </p:custDataLst>
  </p:cSld>
  <p:clrMapOvr>
    <a:masterClrMapping/>
  </p:clrMapOvr>
  <p:transition advTm="32417">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041" objId="2"/>
        <p14:stopEvt time="32382" objId="2"/>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sz="2800" dirty="0">
                <a:latin typeface="Times New Roman" panose="02020603050405020304" pitchFamily="18" charset="0"/>
                <a:cs typeface="Times New Roman" panose="02020603050405020304" pitchFamily="18" charset="0"/>
              </a:rPr>
              <a:t>Distribution Boxes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95400"/>
            <a:ext cx="5158687" cy="4114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514600"/>
            <a:ext cx="3570214" cy="3865713"/>
          </a:xfrm>
          <a:prstGeom prst="rect">
            <a:avLst/>
          </a:prstGeom>
        </p:spPr>
      </p:pic>
    </p:spTree>
    <p:extLst>
      <p:ext uri="{BB962C8B-B14F-4D97-AF65-F5344CB8AC3E}">
        <p14:creationId xmlns:p14="http://schemas.microsoft.com/office/powerpoint/2010/main" val="2705598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Times New Roman" panose="02020603050405020304" pitchFamily="18" charset="0"/>
                <a:cs typeface="Times New Roman" panose="02020603050405020304" pitchFamily="18" charset="0"/>
              </a:rPr>
              <a:t>Distribution Boxes</a:t>
            </a:r>
          </a:p>
        </p:txBody>
      </p:sp>
      <p:sp>
        <p:nvSpPr>
          <p:cNvPr id="4" name="Content Placeholder 3"/>
          <p:cNvSpPr>
            <a:spLocks noGrp="1"/>
          </p:cNvSpPr>
          <p:nvPr>
            <p:ph idx="1"/>
          </p:nvPr>
        </p:nvSpPr>
        <p:spPr/>
        <p:txBody>
          <a:bodyPr>
            <a:normAutofit/>
          </a:bodyPr>
          <a:lstStyle/>
          <a:p>
            <a:r>
              <a:rPr lang="en-US" sz="2000" dirty="0">
                <a:latin typeface="Times New Roman" panose="02020603050405020304" pitchFamily="18" charset="0"/>
                <a:cs typeface="Times New Roman" panose="02020603050405020304" pitchFamily="18" charset="0"/>
              </a:rPr>
              <a:t>Distribution boxes shall be separated from tank by at least 2 feet of compacted or undisturbed soil</a:t>
            </a:r>
          </a:p>
          <a:p>
            <a:endParaRPr lang="en-US" sz="2000" dirty="0">
              <a:latin typeface="Times New Roman" panose="02020603050405020304" pitchFamily="18" charset="0"/>
              <a:cs typeface="Times New Roman" panose="02020603050405020304" pitchFamily="18" charset="0"/>
            </a:endParaRPr>
          </a:p>
          <a:p>
            <a:r>
              <a:rPr lang="en-US" sz="2000" dirty="0">
                <a:solidFill>
                  <a:srgbClr val="FF0000"/>
                </a:solidFill>
                <a:latin typeface="Times New Roman" panose="02020603050405020304" pitchFamily="18" charset="0"/>
                <a:cs typeface="Times New Roman" panose="02020603050405020304" pitchFamily="18" charset="0"/>
              </a:rPr>
              <a:t>Be placed level and on a solid foundation to prevent settling</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Each line shall connect individually to the distribution device</a:t>
            </a:r>
          </a:p>
          <a:p>
            <a:endParaRPr lang="en-US" sz="2000" dirty="0">
              <a:latin typeface="Times New Roman" panose="02020603050405020304" pitchFamily="18" charset="0"/>
              <a:cs typeface="Times New Roman" panose="02020603050405020304" pitchFamily="18" charset="0"/>
            </a:endParaRPr>
          </a:p>
          <a:p>
            <a:r>
              <a:rPr lang="en-US" sz="2000" dirty="0">
                <a:solidFill>
                  <a:srgbClr val="FF0000"/>
                </a:solidFill>
                <a:latin typeface="Times New Roman" panose="02020603050405020304" pitchFamily="18" charset="0"/>
                <a:cs typeface="Times New Roman" panose="02020603050405020304" pitchFamily="18" charset="0"/>
              </a:rPr>
              <a:t>Each line shall laid with letters or numbers up for easy viewing</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Must remain uncovered until after trenches are backfilled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Shall be of sound construction and water tight, and not subject to corrosion</a:t>
            </a:r>
          </a:p>
          <a:p>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flipH="1">
            <a:off x="8381999" y="1828800"/>
            <a:ext cx="45719" cy="461665"/>
          </a:xfrm>
          <a:prstGeom prst="rect">
            <a:avLst/>
          </a:prstGeom>
          <a:noFill/>
        </p:spPr>
        <p:txBody>
          <a:bodyPr wrap="square" rtlCol="0">
            <a:spAutoFit/>
          </a:bodyPr>
          <a:lstStyle/>
          <a:p>
            <a:endParaRPr lang="en-US" dirty="0"/>
          </a:p>
        </p:txBody>
      </p:sp>
      <p:pic>
        <p:nvPicPr>
          <p:cNvPr id="5" name="Recorded Sound">
            <a:hlinkClick r:id="" action="ppaction://media"/>
            <a:extLst>
              <a:ext uri="{FF2B5EF4-FFF2-40B4-BE49-F238E27FC236}">
                <a16:creationId xmlns:a16="http://schemas.microsoft.com/office/drawing/2014/main" id="{43F762C9-A4BD-BA32-5C96-AA2282B474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400" y="541338"/>
            <a:ext cx="609600" cy="609600"/>
          </a:xfrm>
          <a:prstGeom prst="rect">
            <a:avLst/>
          </a:prstGeom>
        </p:spPr>
      </p:pic>
    </p:spTree>
    <p:extLst>
      <p:ext uri="{BB962C8B-B14F-4D97-AF65-F5344CB8AC3E}">
        <p14:creationId xmlns:p14="http://schemas.microsoft.com/office/powerpoint/2010/main" val="24210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371601"/>
            <a:ext cx="8382000"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35 )</a:t>
            </a:r>
          </a:p>
          <a:p>
            <a:pPr marL="342900" lvl="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Distribution boxes for equal (parallel) distribution-Only dipper type or engineered flow diversion boxes may be used.  Engineered flow diversion boxes shall be limited to sites that do not have the necessary slope to utilize the dipper distribution box.   </a:t>
            </a:r>
          </a:p>
          <a:p>
            <a:pPr marL="342900" lvl="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A filter and maintenance contract should be in place for dipper type and engineered flow diversion boxes with up to four (4) distribution lines.  Dipper type or engineered flow diversion boxes with greater than four (4) but not more than six (6) distribution lines shall have a filter installed and maintenance contract in place. </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16F2A4A5-38F6-4531-E8EE-CE70182EEC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0488" y="5560826"/>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a:latin typeface="Times New Roman" panose="02020603050405020304" pitchFamily="18" charset="0"/>
                <a:cs typeface="Times New Roman" panose="02020603050405020304" pitchFamily="18" charset="0"/>
              </a:rPr>
              <a:t>Trenches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8800" y="2359556"/>
            <a:ext cx="3157728" cy="28194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14400"/>
            <a:ext cx="5075300" cy="28548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4038600"/>
            <a:ext cx="2667000" cy="2391794"/>
          </a:xfrm>
          <a:prstGeom prst="rect">
            <a:avLst/>
          </a:prstGeom>
        </p:spPr>
      </p:pic>
    </p:spTree>
    <p:extLst>
      <p:ext uri="{BB962C8B-B14F-4D97-AF65-F5344CB8AC3E}">
        <p14:creationId xmlns:p14="http://schemas.microsoft.com/office/powerpoint/2010/main" val="2158948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txBox="1">
            <a:spLocks/>
          </p:cNvSpPr>
          <p:nvPr/>
        </p:nvSpPr>
        <p:spPr>
          <a:xfrm>
            <a:off x="0" y="3581400"/>
            <a:ext cx="5791200" cy="3276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0" name="Content Placeholder 5"/>
          <p:cNvSpPr txBox="1">
            <a:spLocks/>
          </p:cNvSpPr>
          <p:nvPr/>
        </p:nvSpPr>
        <p:spPr>
          <a:xfrm>
            <a:off x="457200" y="1143001"/>
            <a:ext cx="8229600" cy="5715000"/>
          </a:xfrm>
          <a:prstGeom prst="rect">
            <a:avLst/>
          </a:prstGeom>
        </p:spPr>
        <p:txBody>
          <a:bodyPr vert="horz" lIns="91440" tIns="45720" rIns="91440" bIns="45720" rtlCol="0">
            <a:normAutofit lnSpcReduction="1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33-34)</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Trenches cannot be constructed in severely compacted soils.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Soils that are moist enough to be smeared, shall not be worked in, unless surfaces are manually scratched to recover structure.</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Soils that have been excavated cannot be used for absorption trenches unless a soil scientist documents that it will not interfere with treatment of effluent, trenches cannot be constructed in disturbed soils.</a:t>
            </a:r>
          </a:p>
          <a:p>
            <a:pPr marL="342900" lvl="0" indent="-342900" algn="just" eaLnBrk="1" fontAlgn="auto" hangingPunct="1">
              <a:spcBef>
                <a:spcPct val="20000"/>
              </a:spcBef>
              <a:spcAft>
                <a:spcPts val="0"/>
              </a:spcAft>
              <a:buFont typeface="Arial" pitchFamily="34" charset="0"/>
              <a:buChar char="•"/>
              <a:defRPr/>
            </a:pPr>
            <a:r>
              <a:rPr lang="en-US" sz="2000" dirty="0"/>
              <a:t>For disturbed soil to be utilized, the site evaluator shall state the soil has stabilized and has less than 27% clay content.</a:t>
            </a:r>
            <a:endParaRPr lang="en-US" sz="2000" dirty="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Trenches cannot be backfilled with soils that are frozen or saturated.</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Soils with high rock fragment content greater than 50% but no greater than 70%  should utilize </a:t>
            </a:r>
            <a:r>
              <a:rPr lang="en-US" sz="2000" b="1" dirty="0">
                <a:cs typeface="Times New Roman" pitchFamily="18" charset="0"/>
              </a:rPr>
              <a:t>sand-lined trenches.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Soils with rock fragment content greater than 70% shall use a </a:t>
            </a:r>
            <a:r>
              <a:rPr lang="en-US" sz="2000" u="sng" dirty="0">
                <a:cs typeface="Times New Roman" pitchFamily="18" charset="0"/>
              </a:rPr>
              <a:t>LPP system with sand lined trenches</a:t>
            </a:r>
            <a:r>
              <a:rPr lang="en-US" sz="2000" dirty="0">
                <a:cs typeface="Times New Roman" pitchFamily="18" charset="0"/>
              </a:rPr>
              <a:t> or other approved system.</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dirty="0">
                <a:solidFill>
                  <a:srgbClr val="FF0000"/>
                </a:solidFill>
                <a:cs typeface="Times New Roman" pitchFamily="18" charset="0"/>
              </a:rPr>
              <a:t>Minimum size for an absorption field is 600 ft</a:t>
            </a:r>
            <a:r>
              <a:rPr lang="en-US" sz="2000" b="1" baseline="30000" dirty="0">
                <a:solidFill>
                  <a:srgbClr val="FF0000"/>
                </a:solidFill>
                <a:cs typeface="Times New Roman" pitchFamily="18" charset="0"/>
              </a:rPr>
              <a:t>2</a:t>
            </a:r>
            <a:r>
              <a:rPr lang="en-US" sz="2000" b="1" dirty="0">
                <a:solidFill>
                  <a:srgbClr val="FF0000"/>
                </a:solidFill>
                <a:cs typeface="Times New Roman" pitchFamily="18" charset="0"/>
              </a:rPr>
              <a:t>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Each absorption field system shall have 2 trenches, and no trench can exceed 100’.</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7862269" y="2286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F77A0155-D188-ECE1-0571-C8E4081A39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237" y="33909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81000" y="4114800"/>
            <a:ext cx="8458200" cy="24384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txBox="1">
            <a:spLocks/>
          </p:cNvSpPr>
          <p:nvPr/>
        </p:nvSpPr>
        <p:spPr>
          <a:xfrm>
            <a:off x="0" y="3581400"/>
            <a:ext cx="5791200" cy="3276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0" name="Content Placeholder 5"/>
          <p:cNvSpPr txBox="1">
            <a:spLocks/>
          </p:cNvSpPr>
          <p:nvPr/>
        </p:nvSpPr>
        <p:spPr>
          <a:xfrm>
            <a:off x="228600" y="1371601"/>
            <a:ext cx="8458200"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33)</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Standard absorption trenches cannot be constructed in soils with a loading rate of lower than 0.2 </a:t>
            </a:r>
            <a:r>
              <a:rPr lang="en-US" sz="2000" dirty="0" err="1">
                <a:cs typeface="Times New Roman" pitchFamily="18" charset="0"/>
              </a:rPr>
              <a:t>gpd</a:t>
            </a:r>
            <a:r>
              <a:rPr lang="en-US" sz="2000" dirty="0">
                <a:cs typeface="Times New Roman" pitchFamily="18" charset="0"/>
              </a:rPr>
              <a:t>/ft</a:t>
            </a:r>
            <a:r>
              <a:rPr lang="en-US" sz="2000" baseline="30000" dirty="0">
                <a:cs typeface="Times New Roman" pitchFamily="18" charset="0"/>
              </a:rPr>
              <a:t>2</a:t>
            </a:r>
            <a:r>
              <a:rPr lang="en-US" sz="2000" dirty="0">
                <a:cs typeface="Times New Roman" pitchFamily="18" charset="0"/>
              </a:rPr>
              <a:t> </a:t>
            </a:r>
            <a:r>
              <a:rPr lang="en-US" sz="2000" u="sng" dirty="0">
                <a:cs typeface="Times New Roman" pitchFamily="18" charset="0"/>
              </a:rPr>
              <a:t>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Trenches shall be designed to maximize the vertical separation from the bottom of the trench to the limiting layer or seasonal water table</a:t>
            </a:r>
          </a:p>
          <a:p>
            <a:pPr marL="800100" lvl="1" indent="-342900" algn="just" eaLnBrk="1" fontAlgn="auto" hangingPunct="1">
              <a:spcBef>
                <a:spcPct val="20000"/>
              </a:spcBef>
              <a:spcAft>
                <a:spcPts val="0"/>
              </a:spcAft>
              <a:buFont typeface="Arial" pitchFamily="34" charset="0"/>
              <a:buChar char="•"/>
            </a:pPr>
            <a:r>
              <a:rPr lang="en-US" sz="2000" dirty="0">
                <a:cs typeface="Times New Roman" pitchFamily="18" charset="0"/>
              </a:rPr>
              <a:t>Vertical separation shall be no less than 1’ – for conventional standard systems</a:t>
            </a:r>
          </a:p>
        </p:txBody>
      </p:sp>
      <p:sp>
        <p:nvSpPr>
          <p:cNvPr id="12" name="Content Placeholder 5"/>
          <p:cNvSpPr txBox="1">
            <a:spLocks/>
          </p:cNvSpPr>
          <p:nvPr/>
        </p:nvSpPr>
        <p:spPr>
          <a:xfrm>
            <a:off x="4419600" y="4114800"/>
            <a:ext cx="4572000" cy="2362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cs typeface="Times New Roman" pitchFamily="18" charset="0"/>
            </a:endParaRPr>
          </a:p>
        </p:txBody>
      </p:sp>
      <p:sp>
        <p:nvSpPr>
          <p:cNvPr id="8" name="Rectangle 7"/>
          <p:cNvSpPr/>
          <p:nvPr/>
        </p:nvSpPr>
        <p:spPr>
          <a:xfrm>
            <a:off x="1752600" y="4419600"/>
            <a:ext cx="5562600" cy="304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Punched Tape 17"/>
          <p:cNvSpPr/>
          <p:nvPr/>
        </p:nvSpPr>
        <p:spPr>
          <a:xfrm>
            <a:off x="1295400" y="5867400"/>
            <a:ext cx="3200400" cy="609600"/>
          </a:xfrm>
          <a:prstGeom prst="flowChartPunchedTap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Punched Tape 18"/>
          <p:cNvSpPr/>
          <p:nvPr/>
        </p:nvSpPr>
        <p:spPr>
          <a:xfrm>
            <a:off x="4572000" y="5867400"/>
            <a:ext cx="3200400" cy="609600"/>
          </a:xfrm>
          <a:prstGeom prst="flowChartPunchedTap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114800" y="4431268"/>
            <a:ext cx="1828800" cy="369332"/>
          </a:xfrm>
          <a:prstGeom prst="rect">
            <a:avLst/>
          </a:prstGeom>
          <a:noFill/>
        </p:spPr>
        <p:txBody>
          <a:bodyPr wrap="square" rtlCol="0">
            <a:spAutoFit/>
          </a:bodyPr>
          <a:lstStyle/>
          <a:p>
            <a:r>
              <a:rPr lang="en-US" sz="1800" dirty="0"/>
              <a:t>Lateral</a:t>
            </a:r>
            <a:endParaRPr lang="en-US" dirty="0"/>
          </a:p>
        </p:txBody>
      </p:sp>
      <p:cxnSp>
        <p:nvCxnSpPr>
          <p:cNvPr id="23" name="Straight Arrow Connector 22"/>
          <p:cNvCxnSpPr/>
          <p:nvPr/>
        </p:nvCxnSpPr>
        <p:spPr>
          <a:xfrm>
            <a:off x="4419600" y="4876800"/>
            <a:ext cx="0" cy="9144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419600" y="5105400"/>
            <a:ext cx="685800" cy="369332"/>
          </a:xfrm>
          <a:prstGeom prst="rect">
            <a:avLst/>
          </a:prstGeom>
          <a:noFill/>
        </p:spPr>
        <p:txBody>
          <a:bodyPr wrap="square" rtlCol="0">
            <a:spAutoFit/>
          </a:bodyPr>
          <a:lstStyle/>
          <a:p>
            <a:pPr lvl="0"/>
            <a:r>
              <a:rPr lang="en-US" sz="1800" b="1" dirty="0">
                <a:cs typeface="Times New Roman" pitchFamily="18" charset="0"/>
              </a:rPr>
              <a:t>≥ 1’</a:t>
            </a:r>
            <a:endParaRPr lang="en-US" b="1" dirty="0">
              <a:cs typeface="Times New Roman" pitchFamily="18" charset="0"/>
            </a:endParaRPr>
          </a:p>
        </p:txBody>
      </p:sp>
      <p:sp>
        <p:nvSpPr>
          <p:cNvPr id="26" name="TextBox 25"/>
          <p:cNvSpPr txBox="1"/>
          <p:nvPr/>
        </p:nvSpPr>
        <p:spPr>
          <a:xfrm>
            <a:off x="2514600" y="5943600"/>
            <a:ext cx="3657600" cy="461665"/>
          </a:xfrm>
          <a:prstGeom prst="rect">
            <a:avLst/>
          </a:prstGeom>
          <a:noFill/>
        </p:spPr>
        <p:txBody>
          <a:bodyPr wrap="square" rtlCol="0">
            <a:spAutoFit/>
          </a:bodyPr>
          <a:lstStyle/>
          <a:p>
            <a:r>
              <a:rPr lang="en-US" dirty="0">
                <a:solidFill>
                  <a:schemeClr val="bg1"/>
                </a:solidFill>
              </a:rPr>
              <a:t>Limiting layer / Water table</a:t>
            </a:r>
          </a:p>
        </p:txBody>
      </p:sp>
      <p:pic>
        <p:nvPicPr>
          <p:cNvPr id="15" name="Picture 10" descr="http://www.naccho.org/images/PHlogo.jpg"/>
          <p:cNvPicPr>
            <a:picLocks noChangeAspect="1" noChangeArrowheads="1"/>
          </p:cNvPicPr>
          <p:nvPr/>
        </p:nvPicPr>
        <p:blipFill>
          <a:blip r:embed="rId5" cstate="print"/>
          <a:srcRect/>
          <a:stretch>
            <a:fillRect/>
          </a:stretch>
        </p:blipFill>
        <p:spPr bwMode="auto">
          <a:xfrm>
            <a:off x="7664934" y="3048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A62B0CF3-A51F-92F5-1197-8906E4C588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60045"/>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371601"/>
            <a:ext cx="8458200"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34)</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4” diameter perforation pipe with ½” diameter holes shall be used</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The diameter of the pipe needs to be at least 4” and the diameter of the holes cannot be larger that ¾”</a:t>
            </a:r>
          </a:p>
          <a:p>
            <a:pPr marL="342900" indent="-342900" algn="just" eaLnBrk="1" fontAlgn="auto" hangingPunct="1">
              <a:spcBef>
                <a:spcPct val="20000"/>
              </a:spcBef>
              <a:spcAft>
                <a:spcPts val="0"/>
              </a:spcAft>
              <a:buFont typeface="Arial" pitchFamily="34" charset="0"/>
              <a:buChar char="•"/>
              <a:defRPr/>
            </a:pPr>
            <a:r>
              <a:rPr lang="en-US" sz="2000" dirty="0">
                <a:solidFill>
                  <a:srgbClr val="FF0000"/>
                </a:solidFill>
                <a:cs typeface="Times New Roman" pitchFamily="18" charset="0"/>
              </a:rPr>
              <a:t>Must meet ATSM Standard D-2729 minimum 2500 lb crushproof </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Perforation pipe with three rows of holes cannot be used</a:t>
            </a:r>
          </a:p>
          <a:p>
            <a:pPr marL="342900" indent="-342900" algn="just" eaLnBrk="1" fontAlgn="auto" hangingPunct="1">
              <a:spcBef>
                <a:spcPct val="20000"/>
              </a:spcBef>
              <a:spcAft>
                <a:spcPts val="0"/>
              </a:spcAft>
              <a:buFont typeface="Arial" pitchFamily="34" charset="0"/>
              <a:buChar char="•"/>
              <a:defRPr/>
            </a:pPr>
            <a:r>
              <a:rPr lang="en-US" sz="2000" dirty="0">
                <a:solidFill>
                  <a:srgbClr val="FF0000"/>
                </a:solidFill>
                <a:cs typeface="Times New Roman" pitchFamily="18" charset="0"/>
              </a:rPr>
              <a:t>Lay all pipe with the letters/numbers up so it is visible for inspection</a:t>
            </a:r>
          </a:p>
          <a:p>
            <a:pPr marL="342900" indent="-342900" algn="just" eaLnBrk="1" fontAlgn="auto" hangingPunct="1">
              <a:spcBef>
                <a:spcPct val="20000"/>
              </a:spcBef>
              <a:spcAft>
                <a:spcPts val="0"/>
              </a:spcAft>
              <a:buFont typeface="Arial" pitchFamily="34" charset="0"/>
              <a:buChar char="•"/>
              <a:defRPr/>
            </a:pPr>
            <a:r>
              <a:rPr lang="en-US" sz="2000" b="1" dirty="0">
                <a:solidFill>
                  <a:srgbClr val="FF0000"/>
                </a:solidFill>
                <a:cs typeface="Times New Roman" pitchFamily="18" charset="0"/>
              </a:rPr>
              <a:t>Coiled tubing shall not be used </a:t>
            </a:r>
            <a:r>
              <a:rPr lang="en-US" sz="2000" dirty="0">
                <a:solidFill>
                  <a:srgbClr val="FF0000"/>
                </a:solidFill>
                <a:cs typeface="Times New Roman" pitchFamily="18" charset="0"/>
              </a:rPr>
              <a:t>for absorption field systems or curtain drains</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3485CDEF-65DE-C6ED-0D9D-86A4E010E2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048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6"/>
          <p:cNvGraphicFramePr>
            <a:graphicFrameLocks noGrp="1" noChangeAspect="1"/>
          </p:cNvGraphicFramePr>
          <p:nvPr>
            <p:ph sz="half" idx="1"/>
            <p:extLst>
              <p:ext uri="{D42A27DB-BD31-4B8C-83A1-F6EECF244321}">
                <p14:modId xmlns:p14="http://schemas.microsoft.com/office/powerpoint/2010/main" val="2262685460"/>
              </p:ext>
            </p:extLst>
          </p:nvPr>
        </p:nvGraphicFramePr>
        <p:xfrm>
          <a:off x="1447800" y="304800"/>
          <a:ext cx="5638800" cy="3276600"/>
        </p:xfrm>
        <a:graphic>
          <a:graphicData uri="http://schemas.openxmlformats.org/presentationml/2006/ole">
            <mc:AlternateContent xmlns:mc="http://schemas.openxmlformats.org/markup-compatibility/2006">
              <mc:Choice xmlns:v="urn:schemas-microsoft-com:vml" Requires="v">
                <p:oleObj name="Bitmap Image" r:id="rId5" imgW="5334745" imgH="2476190" progId="PBrush">
                  <p:embed/>
                </p:oleObj>
              </mc:Choice>
              <mc:Fallback>
                <p:oleObj name="Bitmap Image" r:id="rId5" imgW="5334745" imgH="2476190" progId="PBrush">
                  <p:embed/>
                  <p:pic>
                    <p:nvPicPr>
                      <p:cNvPr id="0" name="Picture 4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04800"/>
                        <a:ext cx="5638800" cy="327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803" name="Rectangle 2"/>
          <p:cNvSpPr>
            <a:spLocks noGrp="1" noChangeArrowheads="1"/>
          </p:cNvSpPr>
          <p:nvPr>
            <p:ph type="body" sz="half" idx="2"/>
          </p:nvPr>
        </p:nvSpPr>
        <p:spPr>
          <a:xfrm>
            <a:off x="457200" y="4495800"/>
            <a:ext cx="8001000" cy="1600200"/>
          </a:xfrm>
          <a:noFill/>
        </p:spPr>
        <p:txBody>
          <a:bodyPr>
            <a:normAutofit/>
          </a:bodyPr>
          <a:lstStyle/>
          <a:p>
            <a:pPr algn="just"/>
            <a:r>
              <a:rPr lang="en-US" altLang="en-US" sz="2000" dirty="0">
                <a:latin typeface="Times New Roman" panose="02020603050405020304" pitchFamily="18" charset="0"/>
                <a:cs typeface="Times New Roman" panose="02020603050405020304" pitchFamily="18" charset="0"/>
              </a:rPr>
              <a:t>The absorption field consists of several lateral pipes that allow the effluent to slowly flow out through holes positioned along the length of the pipe. Considerable care must be taken to place the pipe </a:t>
            </a:r>
            <a:r>
              <a:rPr lang="en-US" altLang="en-US" sz="2000" dirty="0">
                <a:solidFill>
                  <a:srgbClr val="FF0000"/>
                </a:solidFill>
                <a:latin typeface="Times New Roman" panose="02020603050405020304" pitchFamily="18" charset="0"/>
                <a:cs typeface="Times New Roman" panose="02020603050405020304" pitchFamily="18" charset="0"/>
              </a:rPr>
              <a:t>level,</a:t>
            </a:r>
            <a:r>
              <a:rPr lang="en-US" altLang="en-US" sz="2000" dirty="0">
                <a:latin typeface="Times New Roman" panose="02020603050405020304" pitchFamily="18" charset="0"/>
                <a:cs typeface="Times New Roman" panose="02020603050405020304" pitchFamily="18" charset="0"/>
              </a:rPr>
              <a:t> so it will distribute liquid uniformly over the absorption area.</a:t>
            </a:r>
          </a:p>
        </p:txBody>
      </p:sp>
      <p:sp>
        <p:nvSpPr>
          <p:cNvPr id="76804" name="Rectangle 4"/>
          <p:cNvSpPr>
            <a:spLocks noChangeArrowheads="1"/>
          </p:cNvSpPr>
          <p:nvPr/>
        </p:nvSpPr>
        <p:spPr bwMode="auto">
          <a:xfrm>
            <a:off x="701675" y="503238"/>
            <a:ext cx="7893050" cy="3184525"/>
          </a:xfrm>
          <a:prstGeom prst="rect">
            <a:avLst/>
          </a:prstGeom>
          <a:noFill/>
          <a:ln w="12700">
            <a:noFill/>
            <a:miter lim="800000"/>
            <a:headEnd/>
            <a:tailEnd/>
          </a:ln>
        </p:spPr>
        <p:txBody>
          <a:bodyPr wrap="none" anchor="ctr"/>
          <a:lstStyle/>
          <a:p>
            <a:endParaRPr lang="en-US" altLang="en-US"/>
          </a:p>
        </p:txBody>
      </p:sp>
      <p:pic>
        <p:nvPicPr>
          <p:cNvPr id="5" name="Picture 10" descr="http://www.naccho.org/images/PHlogo.jpg"/>
          <p:cNvPicPr>
            <a:picLocks noChangeAspect="1" noChangeArrowheads="1"/>
          </p:cNvPicPr>
          <p:nvPr/>
        </p:nvPicPr>
        <p:blipFill>
          <a:blip r:embed="rId7"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DB559640-9DBF-538E-E57D-5BB9B28F7C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6875" y="45720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371601"/>
            <a:ext cx="8610600" cy="48767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u="sng" dirty="0">
                <a:cs typeface="Times New Roman" pitchFamily="18" charset="0"/>
              </a:rPr>
              <a:t>(</a:t>
            </a: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34)</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For inspection, every</a:t>
            </a:r>
            <a:r>
              <a:rPr lang="en-US" sz="2000" b="1" dirty="0">
                <a:solidFill>
                  <a:srgbClr val="FF0000"/>
                </a:solidFill>
                <a:cs typeface="Times New Roman" pitchFamily="18" charset="0"/>
              </a:rPr>
              <a:t> </a:t>
            </a:r>
            <a:r>
              <a:rPr lang="en-US" sz="2000" dirty="0">
                <a:solidFill>
                  <a:srgbClr val="FF0000"/>
                </a:solidFill>
                <a:cs typeface="Times New Roman" pitchFamily="18" charset="0"/>
              </a:rPr>
              <a:t>absorption trenches shall be left open and uncovered to the barrier material</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Leave at least 3 areas per 100 ft in each trench that are open all the way to the trench bottom (</a:t>
            </a:r>
            <a:r>
              <a:rPr lang="en-US" sz="2000" u="sng" dirty="0">
                <a:solidFill>
                  <a:srgbClr val="FF0000"/>
                </a:solidFill>
                <a:cs typeface="Times New Roman" pitchFamily="18" charset="0"/>
              </a:rPr>
              <a:t>no gravel</a:t>
            </a:r>
            <a:r>
              <a:rPr lang="en-US" sz="2000" dirty="0">
                <a:solidFill>
                  <a:srgbClr val="FF0000"/>
                </a:solidFill>
                <a:cs typeface="Times New Roman" pitchFamily="18" charset="0"/>
              </a:rPr>
              <a:t>)</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For inspection, the trenches will be measured using a calibrated level from the bottom of the trench, if gravel is present it will not be indicative of the trench bottom</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Trenches shall be dug as level as possible and may not fall more than ¼” per 10 ft or 2.5” per 100ft</a:t>
            </a:r>
          </a:p>
          <a:p>
            <a:pPr marL="342900" lvl="1" indent="-342900" algn="just" eaLnBrk="1" fontAlgn="auto" hangingPunct="1">
              <a:spcBef>
                <a:spcPct val="20000"/>
              </a:spcBef>
              <a:spcAft>
                <a:spcPts val="0"/>
              </a:spcAft>
              <a:buFont typeface="Arial" pitchFamily="34" charset="0"/>
              <a:buChar char="•"/>
              <a:defRPr/>
            </a:pPr>
            <a:r>
              <a:rPr lang="en-US" sz="2000" dirty="0">
                <a:solidFill>
                  <a:srgbClr val="FF0000"/>
                </a:solidFill>
                <a:cs typeface="Times New Roman" pitchFamily="18" charset="0"/>
              </a:rPr>
              <a:t>All caps on ends of pipe shall be exposed for inspection</a:t>
            </a:r>
          </a:p>
          <a:p>
            <a:pPr marL="342900" indent="-342900" algn="just" eaLnBrk="1" fontAlgn="auto" hangingPunct="1">
              <a:spcBef>
                <a:spcPct val="20000"/>
              </a:spcBef>
              <a:spcAft>
                <a:spcPts val="0"/>
              </a:spcAft>
              <a:buFont typeface="Arial" pitchFamily="34" charset="0"/>
              <a:buChar char="•"/>
              <a:defRPr/>
            </a:pPr>
            <a:r>
              <a:rPr lang="en-US" sz="2000" u="sng" dirty="0">
                <a:solidFill>
                  <a:srgbClr val="FF0000"/>
                </a:solidFill>
                <a:cs typeface="Times New Roman" pitchFamily="18" charset="0"/>
              </a:rPr>
              <a:t>Ends shall be capped or plugged.</a:t>
            </a:r>
          </a:p>
          <a:p>
            <a:pPr marL="342900" indent="-342900" algn="just" eaLnBrk="1" fontAlgn="auto" hangingPunct="1">
              <a:spcBef>
                <a:spcPct val="20000"/>
              </a:spcBef>
              <a:spcAft>
                <a:spcPts val="0"/>
              </a:spcAft>
              <a:buFont typeface="Arial" pitchFamily="34" charset="0"/>
              <a:buChar char="•"/>
              <a:defRPr/>
            </a:pPr>
            <a:r>
              <a:rPr lang="en-US" sz="2000" u="sng" dirty="0">
                <a:solidFill>
                  <a:srgbClr val="FF0000"/>
                </a:solidFill>
                <a:cs typeface="Times New Roman" pitchFamily="18" charset="0"/>
              </a:rPr>
              <a:t>For “level” or “bed” systems, all lines  must be connected. </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58732" y="6172200"/>
            <a:ext cx="785268" cy="685800"/>
          </a:xfrm>
          <a:prstGeom prst="rect">
            <a:avLst/>
          </a:prstGeom>
          <a:noFill/>
        </p:spPr>
      </p:pic>
      <p:pic>
        <p:nvPicPr>
          <p:cNvPr id="2" name="Recorded Sound">
            <a:hlinkClick r:id="" action="ppaction://media"/>
            <a:extLst>
              <a:ext uri="{FF2B5EF4-FFF2-40B4-BE49-F238E27FC236}">
                <a16:creationId xmlns:a16="http://schemas.microsoft.com/office/drawing/2014/main" id="{90394DCD-2895-2459-1B93-A2233C3B60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3429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rot="5400000">
            <a:off x="1828800" y="4495800"/>
            <a:ext cx="2209800" cy="685800"/>
          </a:xfrm>
          <a:prstGeom prst="rect">
            <a:avLst/>
          </a:prstGeom>
          <a:solidFill>
            <a:schemeClr val="bg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676400" y="4191000"/>
            <a:ext cx="914400" cy="685800"/>
          </a:xfrm>
          <a:prstGeom prst="rect">
            <a:avLst/>
          </a:prstGeom>
          <a:solidFill>
            <a:schemeClr val="bg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276600" y="5257800"/>
            <a:ext cx="3429000" cy="685800"/>
          </a:xfrm>
          <a:prstGeom prst="rect">
            <a:avLst/>
          </a:prstGeom>
          <a:solidFill>
            <a:schemeClr val="bg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590800" y="3048000"/>
            <a:ext cx="4114800" cy="685800"/>
          </a:xfrm>
          <a:prstGeom prst="rect">
            <a:avLst/>
          </a:prstGeom>
          <a:solidFill>
            <a:schemeClr val="bg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304800" y="1371601"/>
            <a:ext cx="8382000" cy="54863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Trench spacing is </a:t>
            </a:r>
            <a:r>
              <a:rPr lang="en-US" sz="2000" b="1" dirty="0">
                <a:cs typeface="Times New Roman" pitchFamily="18" charset="0"/>
              </a:rPr>
              <a:t>3 times the trench width </a:t>
            </a:r>
            <a:r>
              <a:rPr lang="en-US" sz="2000" dirty="0">
                <a:cs typeface="Times New Roman" pitchFamily="18" charset="0"/>
              </a:rPr>
              <a:t>on centers </a:t>
            </a:r>
            <a:r>
              <a:rPr lang="en-US" sz="2000" u="sng" dirty="0">
                <a:cs typeface="Times New Roman" pitchFamily="18" charset="0"/>
              </a:rPr>
              <a:t>with a minimum of 6’ on centers</a:t>
            </a:r>
          </a:p>
        </p:txBody>
      </p:sp>
      <p:cxnSp>
        <p:nvCxnSpPr>
          <p:cNvPr id="8" name="Straight Connector 7"/>
          <p:cNvCxnSpPr/>
          <p:nvPr/>
        </p:nvCxnSpPr>
        <p:spPr>
          <a:xfrm>
            <a:off x="2590800" y="3048000"/>
            <a:ext cx="411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05600" y="30480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76600" y="3733800"/>
            <a:ext cx="342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90800" y="3048000"/>
            <a:ext cx="0" cy="114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76600" y="3733800"/>
            <a:ext cx="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76400" y="4191000"/>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676400" y="4876800"/>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352800" y="3276600"/>
            <a:ext cx="3048000" cy="2286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2590800" y="5943600"/>
            <a:ext cx="411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590800" y="4876800"/>
            <a:ext cx="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276600" y="5257800"/>
            <a:ext cx="342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705600" y="52578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3352800" y="5486400"/>
            <a:ext cx="3048000" cy="2286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p:cNvCxnSpPr/>
          <p:nvPr/>
        </p:nvCxnSpPr>
        <p:spPr>
          <a:xfrm>
            <a:off x="7086600" y="3048000"/>
            <a:ext cx="0" cy="68580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086600" y="3181290"/>
            <a:ext cx="457200" cy="400110"/>
          </a:xfrm>
          <a:prstGeom prst="rect">
            <a:avLst/>
          </a:prstGeom>
          <a:noFill/>
        </p:spPr>
        <p:txBody>
          <a:bodyPr wrap="square" rtlCol="0">
            <a:spAutoFit/>
          </a:bodyPr>
          <a:lstStyle/>
          <a:p>
            <a:r>
              <a:rPr lang="en-US" sz="2000" b="1" dirty="0"/>
              <a:t>3’</a:t>
            </a:r>
            <a:endParaRPr lang="en-US" b="1" dirty="0"/>
          </a:p>
        </p:txBody>
      </p:sp>
      <p:cxnSp>
        <p:nvCxnSpPr>
          <p:cNvPr id="57" name="Straight Arrow Connector 56"/>
          <p:cNvCxnSpPr/>
          <p:nvPr/>
        </p:nvCxnSpPr>
        <p:spPr>
          <a:xfrm>
            <a:off x="6553200" y="3352800"/>
            <a:ext cx="0" cy="228600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553200" y="4324290"/>
            <a:ext cx="609600" cy="400110"/>
          </a:xfrm>
          <a:prstGeom prst="rect">
            <a:avLst/>
          </a:prstGeom>
          <a:noFill/>
        </p:spPr>
        <p:txBody>
          <a:bodyPr wrap="square" rtlCol="0">
            <a:spAutoFit/>
          </a:bodyPr>
          <a:lstStyle/>
          <a:p>
            <a:r>
              <a:rPr lang="en-US" sz="2000" b="1" dirty="0"/>
              <a:t>≥ 9’</a:t>
            </a:r>
            <a:endParaRPr lang="en-US" b="1" dirty="0"/>
          </a:p>
        </p:txBody>
      </p:sp>
      <p:pic>
        <p:nvPicPr>
          <p:cNvPr id="2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cxnSp>
        <p:nvCxnSpPr>
          <p:cNvPr id="27" name="Straight Arrow Connector 26"/>
          <p:cNvCxnSpPr/>
          <p:nvPr/>
        </p:nvCxnSpPr>
        <p:spPr>
          <a:xfrm>
            <a:off x="5334000" y="3733800"/>
            <a:ext cx="0" cy="152400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10200" y="4267200"/>
            <a:ext cx="609600" cy="400110"/>
          </a:xfrm>
          <a:prstGeom prst="rect">
            <a:avLst/>
          </a:prstGeom>
          <a:noFill/>
        </p:spPr>
        <p:txBody>
          <a:bodyPr wrap="square" rtlCol="0">
            <a:spAutoFit/>
          </a:bodyPr>
          <a:lstStyle/>
          <a:p>
            <a:r>
              <a:rPr lang="en-US" sz="2000" b="1" dirty="0"/>
              <a:t>≥ 6’</a:t>
            </a:r>
            <a:endParaRPr lang="en-US" b="1" dirty="0"/>
          </a:p>
        </p:txBody>
      </p:sp>
      <p:pic>
        <p:nvPicPr>
          <p:cNvPr id="2" name="Recorded Sound">
            <a:hlinkClick r:id="" action="ppaction://media"/>
            <a:extLst>
              <a:ext uri="{FF2B5EF4-FFF2-40B4-BE49-F238E27FC236}">
                <a16:creationId xmlns:a16="http://schemas.microsoft.com/office/drawing/2014/main" id="{05F668FD-7A74-AE5D-4D16-419E421EA7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321635"/>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i="1" dirty="0"/>
              <a:t>Waste </a:t>
            </a:r>
            <a:r>
              <a:rPr lang="en-US" altLang="en-US" dirty="0">
                <a:solidFill>
                  <a:schemeClr val="tx2"/>
                </a:solidFill>
              </a:rPr>
              <a:t>Water Recycling</a:t>
            </a:r>
          </a:p>
        </p:txBody>
      </p:sp>
      <p:pic>
        <p:nvPicPr>
          <p:cNvPr id="4" name="Content Placeholder 3" descr="GrndWate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9599" y="1446116"/>
            <a:ext cx="8122431" cy="495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0F98CFC2-8DB5-CE2A-4626-8C9F08F1F7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52400" y="-182562"/>
            <a:ext cx="2057400" cy="2057400"/>
          </a:xfrm>
          <a:prstGeom prst="ellipse">
            <a:avLst/>
          </a:prstGeom>
        </p:spPr>
      </p:pic>
    </p:spTree>
    <p:extLst>
      <p:ext uri="{BB962C8B-B14F-4D97-AF65-F5344CB8AC3E}">
        <p14:creationId xmlns:p14="http://schemas.microsoft.com/office/powerpoint/2010/main" val="2420400508"/>
      </p:ext>
    </p:extLst>
  </p:cSld>
  <p:clrMapOvr>
    <a:masterClrMapping/>
  </p:clrMapOvr>
  <mc:AlternateContent xmlns:mc="http://schemas.openxmlformats.org/markup-compatibility/2006" xmlns:p14="http://schemas.microsoft.com/office/powerpoint/2010/main">
    <mc:Choice Requires="p14">
      <p:transition spd="slow" p14:dur="2000" advTm="16539"/>
    </mc:Choice>
    <mc:Fallback xmlns="">
      <p:transition spd="slow" advTm="16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304800" y="1371601"/>
            <a:ext cx="8382000" cy="41909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34)</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For Trenches requiring modification due to a limiting layer or a seasonal high water table, the minimum trench spacing should be increased to 15’ </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Should be addressed on the soil evaluation form by the soil scientist</a:t>
            </a:r>
          </a:p>
          <a:p>
            <a:pPr marL="342900" indent="-342900" algn="just" eaLnBrk="1" fontAlgn="auto" hangingPunct="1">
              <a:spcBef>
                <a:spcPct val="20000"/>
              </a:spcBef>
              <a:spcAft>
                <a:spcPts val="0"/>
              </a:spcAft>
              <a:buFont typeface="Arial" pitchFamily="34" charset="0"/>
              <a:buChar char="•"/>
              <a:defRPr/>
            </a:pPr>
            <a:r>
              <a:rPr lang="en-US" sz="2000" b="1" dirty="0">
                <a:solidFill>
                  <a:srgbClr val="FF0000"/>
                </a:solidFill>
                <a:cs typeface="Times New Roman" pitchFamily="18" charset="0"/>
              </a:rPr>
              <a:t>Minimum trench width: 18”</a:t>
            </a:r>
          </a:p>
          <a:p>
            <a:pPr marL="342900" indent="-342900" algn="just" eaLnBrk="1" fontAlgn="auto" hangingPunct="1">
              <a:spcBef>
                <a:spcPct val="20000"/>
              </a:spcBef>
              <a:spcAft>
                <a:spcPts val="0"/>
              </a:spcAft>
              <a:buFont typeface="Arial" pitchFamily="34" charset="0"/>
              <a:buChar char="•"/>
              <a:defRPr/>
            </a:pPr>
            <a:r>
              <a:rPr lang="en-US" sz="2000" b="1" dirty="0">
                <a:solidFill>
                  <a:srgbClr val="FF0000"/>
                </a:solidFill>
                <a:cs typeface="Times New Roman" pitchFamily="18" charset="0"/>
              </a:rPr>
              <a:t>Maximum trench width 36</a:t>
            </a:r>
            <a:r>
              <a:rPr lang="en-US" sz="2000" dirty="0">
                <a:solidFill>
                  <a:srgbClr val="FF0000"/>
                </a:solidFill>
                <a:cs typeface="Times New Roman" pitchFamily="18" charset="0"/>
              </a:rPr>
              <a:t>”</a:t>
            </a:r>
          </a:p>
          <a:p>
            <a:pPr marL="342900" indent="-342900" algn="just" eaLnBrk="1" fontAlgn="auto" hangingPunct="1">
              <a:spcBef>
                <a:spcPct val="20000"/>
              </a:spcBef>
              <a:spcAft>
                <a:spcPts val="0"/>
              </a:spcAft>
              <a:buFont typeface="Arial" pitchFamily="34" charset="0"/>
              <a:buChar char="•"/>
              <a:defRPr/>
            </a:pPr>
            <a:r>
              <a:rPr lang="en-US" sz="2000" b="1" dirty="0">
                <a:solidFill>
                  <a:srgbClr val="FF0000"/>
                </a:solidFill>
                <a:cs typeface="Times New Roman" pitchFamily="18" charset="0"/>
              </a:rPr>
              <a:t>In no case shall an absorption system be no greater than thirty 30” (deep) below finished grade</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3" name="Recorded Sound">
            <a:hlinkClick r:id="" action="ppaction://media"/>
            <a:extLst>
              <a:ext uri="{FF2B5EF4-FFF2-40B4-BE49-F238E27FC236}">
                <a16:creationId xmlns:a16="http://schemas.microsoft.com/office/drawing/2014/main" id="{D2858A33-473B-70FA-CD97-77F9A967A7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274674"/>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381000" y="1371601"/>
            <a:ext cx="8305800"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34-35)</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Rock used in trenches shall be clean, washed gravel or crushed stone (creek) 1” – 2 ½” diameter with no more than 10% material able to pass through a ½“” screen</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solidFill>
                  <a:srgbClr val="FF0000"/>
                </a:solidFill>
                <a:cs typeface="Times New Roman" pitchFamily="18" charset="0"/>
              </a:rPr>
              <a:t>Limestone and dolomite or other crushed rock shall be avoided when possible</a:t>
            </a:r>
          </a:p>
          <a:p>
            <a:pPr marL="800100" lvl="1" indent="-342900" algn="just" eaLnBrk="1" fontAlgn="auto" hangingPunct="1">
              <a:spcBef>
                <a:spcPct val="20000"/>
              </a:spcBef>
              <a:spcAft>
                <a:spcPts val="0"/>
              </a:spcAft>
              <a:buFont typeface="Arial" pitchFamily="34" charset="0"/>
              <a:buChar char="•"/>
              <a:defRPr/>
            </a:pPr>
            <a:r>
              <a:rPr lang="en-US" sz="2000" dirty="0">
                <a:solidFill>
                  <a:srgbClr val="FF0000"/>
                </a:solidFill>
                <a:cs typeface="Times New Roman" pitchFamily="18" charset="0"/>
              </a:rPr>
              <a:t>If used, it shall be between 1 ½” – 3” diameter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u="sng" dirty="0">
              <a:cs typeface="Times New Roman" pitchFamily="18" charset="0"/>
            </a:endParaRPr>
          </a:p>
        </p:txBody>
      </p:sp>
      <p:sp>
        <p:nvSpPr>
          <p:cNvPr id="6" name="Rectangle 5"/>
          <p:cNvSpPr/>
          <p:nvPr/>
        </p:nvSpPr>
        <p:spPr>
          <a:xfrm>
            <a:off x="3733800" y="5257800"/>
            <a:ext cx="1752600" cy="1295400"/>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419600" y="5562600"/>
            <a:ext cx="381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657600" y="5257800"/>
            <a:ext cx="0" cy="129540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0" y="5435025"/>
            <a:ext cx="1295400" cy="584775"/>
          </a:xfrm>
          <a:prstGeom prst="rect">
            <a:avLst/>
          </a:prstGeom>
          <a:noFill/>
        </p:spPr>
        <p:txBody>
          <a:bodyPr wrap="square" rtlCol="0">
            <a:spAutoFit/>
          </a:bodyPr>
          <a:lstStyle/>
          <a:p>
            <a:r>
              <a:rPr lang="en-US" sz="1600" dirty="0"/>
              <a:t>At least 1’ depth of rock</a:t>
            </a:r>
            <a:endParaRPr lang="en-US" dirty="0"/>
          </a:p>
        </p:txBody>
      </p:sp>
      <p:cxnSp>
        <p:nvCxnSpPr>
          <p:cNvPr id="15" name="Straight Connector 14"/>
          <p:cNvCxnSpPr/>
          <p:nvPr/>
        </p:nvCxnSpPr>
        <p:spPr>
          <a:xfrm>
            <a:off x="3733800" y="5257800"/>
            <a:ext cx="1752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733800" y="4572000"/>
            <a:ext cx="1752600" cy="685800"/>
          </a:xfrm>
          <a:prstGeom prst="rect">
            <a:avLst/>
          </a:prstGeom>
          <a:solidFill>
            <a:schemeClr val="bg2">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5562600" y="5257800"/>
            <a:ext cx="0" cy="38100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562600" y="5300246"/>
            <a:ext cx="609600" cy="338554"/>
          </a:xfrm>
          <a:prstGeom prst="rect">
            <a:avLst/>
          </a:prstGeom>
          <a:noFill/>
        </p:spPr>
        <p:txBody>
          <a:bodyPr wrap="square" rtlCol="0">
            <a:spAutoFit/>
          </a:bodyPr>
          <a:lstStyle/>
          <a:p>
            <a:r>
              <a:rPr lang="en-US" sz="1600" dirty="0"/>
              <a:t>≥ 2”</a:t>
            </a:r>
            <a:endParaRPr lang="en-US" dirty="0"/>
          </a:p>
        </p:txBody>
      </p:sp>
      <p:cxnSp>
        <p:nvCxnSpPr>
          <p:cNvPr id="22" name="Straight Arrow Connector 21"/>
          <p:cNvCxnSpPr/>
          <p:nvPr/>
        </p:nvCxnSpPr>
        <p:spPr>
          <a:xfrm>
            <a:off x="5562600" y="5867400"/>
            <a:ext cx="0" cy="68580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62600" y="6019800"/>
            <a:ext cx="609600" cy="338554"/>
          </a:xfrm>
          <a:prstGeom prst="rect">
            <a:avLst/>
          </a:prstGeom>
          <a:noFill/>
        </p:spPr>
        <p:txBody>
          <a:bodyPr wrap="square" rtlCol="0">
            <a:spAutoFit/>
          </a:bodyPr>
          <a:lstStyle/>
          <a:p>
            <a:r>
              <a:rPr lang="en-US" sz="1600" dirty="0"/>
              <a:t>≥ 6”</a:t>
            </a:r>
            <a:endParaRPr lang="en-US" dirty="0"/>
          </a:p>
        </p:txBody>
      </p:sp>
      <p:pic>
        <p:nvPicPr>
          <p:cNvPr id="16" name="Picture 10" descr="http://www.naccho.org/images/PHlogo.jpg"/>
          <p:cNvPicPr>
            <a:picLocks noChangeAspect="1" noChangeArrowheads="1"/>
          </p:cNvPicPr>
          <p:nvPr/>
        </p:nvPicPr>
        <p:blipFill>
          <a:blip r:embed="rId6" cstate="print"/>
          <a:srcRect/>
          <a:stretch>
            <a:fillRect/>
          </a:stretch>
        </p:blipFill>
        <p:spPr bwMode="auto">
          <a:xfrm>
            <a:off x="8077200" y="5867400"/>
            <a:ext cx="824531" cy="720090"/>
          </a:xfrm>
          <a:prstGeom prst="rect">
            <a:avLst/>
          </a:prstGeom>
          <a:noFill/>
        </p:spPr>
      </p:pic>
      <p:sp>
        <p:nvSpPr>
          <p:cNvPr id="18" name="TextBox 17"/>
          <p:cNvSpPr txBox="1"/>
          <p:nvPr/>
        </p:nvSpPr>
        <p:spPr>
          <a:xfrm>
            <a:off x="4419600" y="5562600"/>
            <a:ext cx="609600" cy="338554"/>
          </a:xfrm>
          <a:prstGeom prst="rect">
            <a:avLst/>
          </a:prstGeom>
          <a:noFill/>
        </p:spPr>
        <p:txBody>
          <a:bodyPr wrap="square" rtlCol="0">
            <a:spAutoFit/>
          </a:bodyPr>
          <a:lstStyle/>
          <a:p>
            <a:r>
              <a:rPr lang="en-US" sz="1600" dirty="0"/>
              <a:t> 4”</a:t>
            </a:r>
            <a:endParaRPr lang="en-US" dirty="0"/>
          </a:p>
        </p:txBody>
      </p:sp>
      <p:cxnSp>
        <p:nvCxnSpPr>
          <p:cNvPr id="20" name="Straight Arrow Connector 19"/>
          <p:cNvCxnSpPr/>
          <p:nvPr/>
        </p:nvCxnSpPr>
        <p:spPr>
          <a:xfrm>
            <a:off x="4343400" y="5562600"/>
            <a:ext cx="0" cy="38100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9B18681B-E75D-783E-8698-F0B17B78AF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304800" y="1371601"/>
            <a:ext cx="8305800"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35)</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Before backfilling with soil, the gravel must be covered with a barrier material</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Un-backed, rolled, 3 ½” fiberglass insulation</a:t>
            </a:r>
          </a:p>
          <a:p>
            <a:pPr marL="800100" lvl="1" indent="-342900" algn="just" eaLnBrk="1" fontAlgn="auto" hangingPunct="1">
              <a:spcBef>
                <a:spcPct val="20000"/>
              </a:spcBef>
              <a:spcAft>
                <a:spcPts val="0"/>
              </a:spcAft>
              <a:buFont typeface="Arial" pitchFamily="34" charset="0"/>
              <a:buChar char="•"/>
              <a:defRPr/>
            </a:pPr>
            <a:r>
              <a:rPr lang="en-US" sz="2000" u="sng" dirty="0">
                <a:cs typeface="Times New Roman" pitchFamily="18" charset="0"/>
              </a:rPr>
              <a:t>Untreated</a:t>
            </a:r>
            <a:r>
              <a:rPr lang="en-US" sz="2000" dirty="0">
                <a:cs typeface="Times New Roman" pitchFamily="18" charset="0"/>
              </a:rPr>
              <a:t> building paper</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Synthetic drainage fabric</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Minimum of 8” of straw for a compacted thickness of 2”</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Absorption fields on a greater than 20% slope shall utilize a curtain drain</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Slopes greater than 30% shall not be used for the construction of absorption fields </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794E2EC1-96B9-61C9-81B2-711F1715BB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371601"/>
            <a:ext cx="6096000" cy="54863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36)</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EZ flow (polystyrene aggregate) and chamber systems can be used and have conversion factors for actual vs. functional trench width – call CCHD for equivalents when designing.  </a:t>
            </a:r>
            <a:r>
              <a:rPr lang="en-US" sz="2000" b="1" dirty="0">
                <a:solidFill>
                  <a:srgbClr val="FF0000"/>
                </a:solidFill>
                <a:cs typeface="Times New Roman" pitchFamily="18" charset="0"/>
              </a:rPr>
              <a:t>Cannot be used in a shallow placement.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These types of lateral lines allows for a reduction in trench width but Christian County does not allow a reduction in the total amount of square footage required</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Chamber systems must be backfilled and have a minimum of 6” of settled cover over the entire field (which means 8”-12” of backfill initially)</a:t>
            </a:r>
          </a:p>
        </p:txBody>
      </p:sp>
      <p:pic>
        <p:nvPicPr>
          <p:cNvPr id="519170" name="Picture 2" descr="http://www.shoafprecast.com/uploads/images/ezflow3.jpg"/>
          <p:cNvPicPr>
            <a:picLocks noChangeAspect="1" noChangeArrowheads="1"/>
          </p:cNvPicPr>
          <p:nvPr/>
        </p:nvPicPr>
        <p:blipFill>
          <a:blip r:embed="rId5" cstate="print"/>
          <a:srcRect/>
          <a:stretch>
            <a:fillRect/>
          </a:stretch>
        </p:blipFill>
        <p:spPr bwMode="auto">
          <a:xfrm>
            <a:off x="6477000" y="1350433"/>
            <a:ext cx="2514600" cy="2374900"/>
          </a:xfrm>
          <a:prstGeom prst="rect">
            <a:avLst/>
          </a:prstGeom>
          <a:noFill/>
        </p:spPr>
      </p:pic>
      <p:pic>
        <p:nvPicPr>
          <p:cNvPr id="519172" name="Picture 4" descr="https://www.thenaturalhome.com/img/infiltratorcurve.jpg"/>
          <p:cNvPicPr>
            <a:picLocks noChangeAspect="1" noChangeArrowheads="1"/>
          </p:cNvPicPr>
          <p:nvPr/>
        </p:nvPicPr>
        <p:blipFill>
          <a:blip r:embed="rId6" cstate="print"/>
          <a:srcRect/>
          <a:stretch>
            <a:fillRect/>
          </a:stretch>
        </p:blipFill>
        <p:spPr bwMode="auto">
          <a:xfrm>
            <a:off x="6477000" y="4114800"/>
            <a:ext cx="2514600" cy="2514600"/>
          </a:xfrm>
          <a:prstGeom prst="rect">
            <a:avLst/>
          </a:prstGeom>
          <a:noFill/>
        </p:spPr>
      </p:pic>
      <p:pic>
        <p:nvPicPr>
          <p:cNvPr id="8" name="Picture 10" descr="http://www.naccho.org/images/PHlogo.jpg"/>
          <p:cNvPicPr>
            <a:picLocks noChangeAspect="1" noChangeArrowheads="1"/>
          </p:cNvPicPr>
          <p:nvPr/>
        </p:nvPicPr>
        <p:blipFill>
          <a:blip r:embed="rId7" cstate="print"/>
          <a:srcRect/>
          <a:stretch>
            <a:fillRect/>
          </a:stretch>
        </p:blipFill>
        <p:spPr bwMode="auto">
          <a:xfrm>
            <a:off x="7862269" y="294731"/>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3D7D5B18-CB54-BF53-C497-5BB9716D02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1758" y="294731"/>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5"/>
          <p:cNvSpPr txBox="1">
            <a:spLocks/>
          </p:cNvSpPr>
          <p:nvPr/>
        </p:nvSpPr>
        <p:spPr>
          <a:xfrm>
            <a:off x="0" y="3581400"/>
            <a:ext cx="5791200" cy="3276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0" name="Content Placeholder 5"/>
          <p:cNvSpPr txBox="1">
            <a:spLocks/>
          </p:cNvSpPr>
          <p:nvPr/>
        </p:nvSpPr>
        <p:spPr>
          <a:xfrm>
            <a:off x="304800" y="1371601"/>
            <a:ext cx="8382000"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33-34)</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Soils with high rock fragment content greater than 50% but no greater than 70%  should utilize </a:t>
            </a:r>
            <a:r>
              <a:rPr lang="en-US" sz="2000" b="1" dirty="0">
                <a:solidFill>
                  <a:srgbClr val="FF0000"/>
                </a:solidFill>
                <a:cs typeface="Times New Roman" pitchFamily="18" charset="0"/>
              </a:rPr>
              <a:t>sand-lined trenches</a:t>
            </a:r>
          </a:p>
          <a:p>
            <a:pPr marL="800100" lvl="1" indent="-342900" algn="just" eaLnBrk="1" fontAlgn="auto" hangingPunct="1">
              <a:spcBef>
                <a:spcPct val="20000"/>
              </a:spcBef>
              <a:spcAft>
                <a:spcPts val="0"/>
              </a:spcAft>
              <a:buFont typeface="Arial" pitchFamily="34" charset="0"/>
              <a:buChar char="•"/>
              <a:defRPr/>
            </a:pPr>
            <a:r>
              <a:rPr lang="en-US" sz="2000" dirty="0">
                <a:solidFill>
                  <a:srgbClr val="FF0000"/>
                </a:solidFill>
                <a:cs typeface="Times New Roman" pitchFamily="18" charset="0"/>
              </a:rPr>
              <a:t>Sand is placed 12” deep with 6” of sand on the sides of the pipe</a:t>
            </a:r>
          </a:p>
          <a:p>
            <a:pPr marL="800100" lvl="1" indent="-342900" algn="just" eaLnBrk="1" fontAlgn="auto" hangingPunct="1">
              <a:spcBef>
                <a:spcPct val="20000"/>
              </a:spcBef>
              <a:spcAft>
                <a:spcPts val="0"/>
              </a:spcAft>
              <a:buFont typeface="Arial" pitchFamily="34" charset="0"/>
              <a:buChar char="•"/>
              <a:defRPr/>
            </a:pPr>
            <a:r>
              <a:rPr lang="en-US" sz="2000" dirty="0">
                <a:solidFill>
                  <a:srgbClr val="FF0000"/>
                </a:solidFill>
                <a:cs typeface="Times New Roman" pitchFamily="18" charset="0"/>
              </a:rPr>
              <a:t>Sand lined trenches can only be used with </a:t>
            </a:r>
            <a:r>
              <a:rPr lang="en-US" sz="2000" dirty="0" err="1">
                <a:solidFill>
                  <a:srgbClr val="FF0000"/>
                </a:solidFill>
                <a:cs typeface="Times New Roman" pitchFamily="18" charset="0"/>
              </a:rPr>
              <a:t>gravelless</a:t>
            </a:r>
            <a:r>
              <a:rPr lang="en-US" sz="2000" dirty="0">
                <a:solidFill>
                  <a:srgbClr val="FF0000"/>
                </a:solidFill>
                <a:cs typeface="Times New Roman" pitchFamily="18" charset="0"/>
              </a:rPr>
              <a:t> and polystyrene aggregate systems</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01000" y="2286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FC81F8B9-9536-4D42-EC57-2404E19787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326" y="33909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371601"/>
            <a:ext cx="8458200"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36)</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dirty="0" err="1">
                <a:cs typeface="Times New Roman" pitchFamily="18" charset="0"/>
              </a:rPr>
              <a:t>Gravelless</a:t>
            </a:r>
            <a:r>
              <a:rPr lang="en-US" sz="2000" b="1" dirty="0">
                <a:cs typeface="Times New Roman" pitchFamily="18" charset="0"/>
              </a:rPr>
              <a:t>/chamber systems cannot be used in shallow placement trenches</a:t>
            </a:r>
          </a:p>
          <a:p>
            <a:pPr marR="0" lvl="0" algn="just" defTabSz="914400" rtl="0" eaLnBrk="1" fontAlgn="auto" latinLnBrk="0" hangingPunct="1">
              <a:lnSpc>
                <a:spcPct val="100000"/>
              </a:lnSpc>
              <a:spcBef>
                <a:spcPct val="20000"/>
              </a:spcBef>
              <a:spcAft>
                <a:spcPts val="0"/>
              </a:spcAft>
              <a:buClrTx/>
              <a:buSzTx/>
              <a:tabLst/>
              <a:defRPr/>
            </a:pPr>
            <a:endParaRPr lang="en-US" sz="2000" b="1" dirty="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Trenches for </a:t>
            </a:r>
            <a:r>
              <a:rPr lang="en-US" sz="2000" dirty="0" err="1">
                <a:cs typeface="Times New Roman" pitchFamily="18" charset="0"/>
              </a:rPr>
              <a:t>gravelless</a:t>
            </a:r>
            <a:r>
              <a:rPr lang="en-US" sz="2000" dirty="0">
                <a:cs typeface="Times New Roman" pitchFamily="18" charset="0"/>
              </a:rPr>
              <a:t> systems must be dug with a level bottom</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8” corrugated tubing shall be considered an 18” wide trench</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10” corrugated tubing shall be considered a 24” wide trench</a:t>
            </a:r>
          </a:p>
          <a:p>
            <a:pPr algn="just" eaLnBrk="1" fontAlgn="auto" hangingPunct="1">
              <a:spcBef>
                <a:spcPct val="20000"/>
              </a:spcBef>
              <a:spcAft>
                <a:spcPts val="0"/>
              </a:spcAft>
              <a:defRPr/>
            </a:pPr>
            <a:endParaRPr lang="en-US" sz="2000" b="1" dirty="0">
              <a:cs typeface="Times New Roman" pitchFamily="18" charset="0"/>
            </a:endParaRPr>
          </a:p>
          <a:p>
            <a:pPr marL="342900" indent="-342900" algn="just" eaLnBrk="1" fontAlgn="auto" hangingPunct="1">
              <a:spcBef>
                <a:spcPct val="20000"/>
              </a:spcBef>
              <a:spcAft>
                <a:spcPts val="0"/>
              </a:spcAft>
              <a:buFont typeface="Arial" pitchFamily="34" charset="0"/>
              <a:buChar char="•"/>
              <a:defRPr/>
            </a:pPr>
            <a:r>
              <a:rPr lang="en-US" sz="2000" b="1" dirty="0">
                <a:cs typeface="Times New Roman" pitchFamily="18" charset="0"/>
              </a:rPr>
              <a:t>Trench widths for </a:t>
            </a:r>
            <a:r>
              <a:rPr lang="en-US" sz="2000" b="1" dirty="0" err="1">
                <a:cs typeface="Times New Roman" pitchFamily="18" charset="0"/>
              </a:rPr>
              <a:t>gravelless</a:t>
            </a:r>
            <a:r>
              <a:rPr lang="en-US" sz="2000" b="1" dirty="0">
                <a:cs typeface="Times New Roman" pitchFamily="18" charset="0"/>
              </a:rPr>
              <a:t> systems are calculated using the above information.</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a:solidFill>
                <a:srgbClr val="FF0000"/>
              </a:solidFill>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Don’t forget that the minimum ft2 for an absorption field is 600ft2.</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If your calculations yield a square footage that is less than 600ft2, you will use 600ft2</a:t>
            </a:r>
          </a:p>
        </p:txBody>
      </p:sp>
      <p:pic>
        <p:nvPicPr>
          <p:cNvPr id="8" name="Picture 10" descr="http://www.naccho.org/images/PHlogo.jpg"/>
          <p:cNvPicPr>
            <a:picLocks noChangeAspect="1" noChangeArrowheads="1"/>
          </p:cNvPicPr>
          <p:nvPr/>
        </p:nvPicPr>
        <p:blipFill>
          <a:blip r:embed="rId5" cstate="print"/>
          <a:srcRect/>
          <a:stretch>
            <a:fillRect/>
          </a:stretch>
        </p:blipFill>
        <p:spPr bwMode="auto">
          <a:xfrm>
            <a:off x="8077200" y="762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AC601DB7-AF3C-A5E9-E0F4-ED4FB24DDE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3048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371601"/>
            <a:ext cx="8503134"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 </a:t>
            </a:r>
            <a:r>
              <a:rPr lang="en-US" sz="2000" u="sng" dirty="0">
                <a:cs typeface="Times New Roman" pitchFamily="18" charset="0"/>
              </a:rPr>
              <a:t>(page 36)</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err="1">
                <a:cs typeface="Times New Roman" pitchFamily="18" charset="0"/>
              </a:rPr>
              <a:t>Stepdown</a:t>
            </a:r>
            <a:r>
              <a:rPr lang="en-US" sz="2000" dirty="0">
                <a:cs typeface="Times New Roman" pitchFamily="18" charset="0"/>
              </a:rPr>
              <a:t> relief lines shall be constructed in undisturbed soil</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All piping and joints used in step downs shall be schedule 40 or better</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Under no circumstances shall gravel be placed in the relief lines of a step down lateral</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Pipe connecting a drop box to a lateral must be schedule 40 and be no less than 5’ in length</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Absorption fields requiring more than 500 ft linear feet of laterals must be dosed by a pump</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8144F92F-FAFC-3B89-CD4C-168503667B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22521"/>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380999" y="1143001"/>
            <a:ext cx="8153401" cy="5715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(5) </a:t>
            </a:r>
            <a:r>
              <a:rPr lang="en-US" sz="2000" b="1" u="sng" dirty="0">
                <a:cs typeface="Times New Roman" pitchFamily="18" charset="0"/>
              </a:rPr>
              <a:t>Absorption Systems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Bed systems </a:t>
            </a:r>
            <a:r>
              <a:rPr lang="en-US" sz="2000" dirty="0">
                <a:cs typeface="Times New Roman" pitchFamily="18" charset="0"/>
              </a:rPr>
              <a:t>may be permitted if the soil in the proposed site has a </a:t>
            </a:r>
            <a:r>
              <a:rPr lang="en-US" sz="2000" dirty="0">
                <a:solidFill>
                  <a:srgbClr val="FF0000"/>
                </a:solidFill>
                <a:cs typeface="Times New Roman" pitchFamily="18" charset="0"/>
              </a:rPr>
              <a:t>minimum loading rate of 0.4 gpd/ft</a:t>
            </a:r>
            <a:r>
              <a:rPr lang="en-US" sz="2000" baseline="30000" dirty="0">
                <a:solidFill>
                  <a:srgbClr val="FF0000"/>
                </a:solidFill>
                <a:cs typeface="Times New Roman" pitchFamily="18" charset="0"/>
              </a:rPr>
              <a:t>2</a:t>
            </a:r>
            <a:r>
              <a:rPr lang="en-US" sz="2000" dirty="0">
                <a:solidFill>
                  <a:srgbClr val="FF0000"/>
                </a:solidFill>
                <a:cs typeface="Times New Roman" pitchFamily="18" charset="0"/>
              </a:rPr>
              <a:t> and are limited to sites with a 2% slope </a:t>
            </a:r>
            <a:r>
              <a:rPr lang="en-US" sz="2000">
                <a:solidFill>
                  <a:srgbClr val="FF0000"/>
                </a:solidFill>
                <a:cs typeface="Times New Roman" pitchFamily="18" charset="0"/>
              </a:rPr>
              <a:t>or less</a:t>
            </a:r>
            <a:endParaRPr lang="en-US" sz="2000" dirty="0">
              <a:cs typeface="Times New Roman" pitchFamily="18" charset="0"/>
            </a:endParaRPr>
          </a:p>
          <a:p>
            <a:pPr marL="342900" indent="-342900" algn="just" eaLnBrk="1" fontAlgn="auto" hangingPunct="1">
              <a:spcBef>
                <a:spcPct val="20000"/>
              </a:spcBef>
              <a:spcAft>
                <a:spcPts val="0"/>
              </a:spcAft>
              <a:buFont typeface="Arial" pitchFamily="34" charset="0"/>
              <a:buChar char="•"/>
              <a:defRPr/>
            </a:pPr>
            <a:r>
              <a:rPr lang="en-US" sz="2000" b="1" dirty="0">
                <a:cs typeface="Times New Roman" pitchFamily="18" charset="0"/>
              </a:rPr>
              <a:t>Modifications to standard absorption trenches:</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Shallow placement when there is less than 30” of separation to limiting layer</a:t>
            </a:r>
          </a:p>
          <a:p>
            <a:pPr marL="800100" lvl="1" indent="-342900" algn="just" eaLnBrk="1" fontAlgn="auto" hangingPunct="1">
              <a:spcBef>
                <a:spcPct val="20000"/>
              </a:spcBef>
              <a:spcAft>
                <a:spcPts val="0"/>
              </a:spcAft>
              <a:buFont typeface="Arial" pitchFamily="34" charset="0"/>
              <a:buChar char="•"/>
              <a:defRPr/>
            </a:pPr>
            <a:r>
              <a:rPr lang="en-US" sz="2000" dirty="0">
                <a:solidFill>
                  <a:srgbClr val="FF0000"/>
                </a:solidFill>
              </a:rPr>
              <a:t>A </a:t>
            </a:r>
            <a:r>
              <a:rPr lang="en-US" sz="2000" b="1" dirty="0">
                <a:solidFill>
                  <a:srgbClr val="FF0000"/>
                </a:solidFill>
              </a:rPr>
              <a:t>shallow placement </a:t>
            </a:r>
            <a:r>
              <a:rPr lang="en-US" sz="2000" dirty="0">
                <a:solidFill>
                  <a:srgbClr val="FF0000"/>
                </a:solidFill>
              </a:rPr>
              <a:t>system consists of trenches excavated twelve inches </a:t>
            </a:r>
            <a:r>
              <a:rPr lang="en-US" sz="2000" b="1" dirty="0">
                <a:solidFill>
                  <a:srgbClr val="FF0000"/>
                </a:solidFill>
              </a:rPr>
              <a:t>(12") deep into natural soil</a:t>
            </a:r>
            <a:r>
              <a:rPr lang="en-US" sz="2000" dirty="0">
                <a:solidFill>
                  <a:srgbClr val="FF0000"/>
                </a:solidFill>
              </a:rPr>
              <a:t>, filled with gravel to the original ground surface and then the entire absorption field covered with a minimum of six inches (6”) and a maximum of twelve inches (12") of </a:t>
            </a:r>
            <a:r>
              <a:rPr lang="en-US" sz="2000" b="1" dirty="0">
                <a:solidFill>
                  <a:srgbClr val="FF0000"/>
                </a:solidFill>
              </a:rPr>
              <a:t>dry silt loam </a:t>
            </a:r>
            <a:r>
              <a:rPr lang="en-US" sz="2000" dirty="0">
                <a:solidFill>
                  <a:srgbClr val="FF0000"/>
                </a:solidFill>
              </a:rPr>
              <a:t>or coarser texture soil after settling. </a:t>
            </a:r>
          </a:p>
          <a:p>
            <a:pPr marL="800100" lvl="1" indent="-342900" algn="just" eaLnBrk="1" fontAlgn="auto" hangingPunct="1">
              <a:spcBef>
                <a:spcPct val="20000"/>
              </a:spcBef>
              <a:spcAft>
                <a:spcPts val="0"/>
              </a:spcAft>
              <a:buFont typeface="Arial" pitchFamily="34" charset="0"/>
              <a:buChar char="•"/>
              <a:defRPr/>
            </a:pPr>
            <a:r>
              <a:rPr lang="en-US" sz="2000" dirty="0"/>
              <a:t> (NOTE: In order to achieve six inches (6”) of settled soil there would need to initially be eight (8”) to twelve (12”) inches of cover at the center of the each of the trenches.</a:t>
            </a:r>
          </a:p>
          <a:p>
            <a:pPr marL="800100" lvl="1" indent="-342900" eaLnBrk="1" fontAlgn="auto" hangingPunct="1">
              <a:spcBef>
                <a:spcPct val="20000"/>
              </a:spcBef>
              <a:spcAft>
                <a:spcPts val="0"/>
              </a:spcAft>
              <a:buFont typeface="Arial" pitchFamily="34" charset="0"/>
              <a:buChar char="•"/>
              <a:defRPr/>
            </a:pPr>
            <a:endParaRPr lang="en-US" dirty="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7871794" y="2286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BEF4C955-39DA-9E08-E990-EAF875684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371601"/>
            <a:ext cx="8382000" cy="5486399"/>
          </a:xfrm>
          <a:prstGeom prst="rect">
            <a:avLst/>
          </a:prstGeom>
        </p:spPr>
        <p:txBody>
          <a:bodyPr vert="horz" lIns="91440" tIns="45720" rIns="91440" bIns="45720" rtlCol="0">
            <a:normAutofit/>
          </a:bodyPr>
          <a:lstStyle/>
          <a:p>
            <a:pPr marL="800100" lvl="1" indent="-342900" algn="just" eaLnBrk="1" fontAlgn="auto" hangingPunct="1">
              <a:spcBef>
                <a:spcPct val="20000"/>
              </a:spcBef>
              <a:spcAft>
                <a:spcPts val="0"/>
              </a:spcAft>
              <a:buFont typeface="Arial" pitchFamily="34" charset="0"/>
              <a:buChar char="•"/>
              <a:defRPr/>
            </a:pPr>
            <a:r>
              <a:rPr lang="en-US" sz="2000" b="1" u="sng" dirty="0">
                <a:cs typeface="Times New Roman" pitchFamily="18" charset="0"/>
              </a:rPr>
              <a:t>Curtain drains</a:t>
            </a:r>
            <a:r>
              <a:rPr lang="en-US" sz="2000" b="1" dirty="0">
                <a:cs typeface="Times New Roman" pitchFamily="18" charset="0"/>
              </a:rPr>
              <a:t> </a:t>
            </a:r>
            <a:r>
              <a:rPr lang="en-US" sz="2000" dirty="0">
                <a:cs typeface="Times New Roman" pitchFamily="18" charset="0"/>
              </a:rPr>
              <a:t>(page 38) – must be dug at least 6” into the limiting layer and filled with gravel to the top of the perched water table or 6” above the top limiting layer and covered with barrier material</a:t>
            </a:r>
          </a:p>
          <a:p>
            <a:pPr marL="1257300" lvl="2"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Curtain drains shall be </a:t>
            </a:r>
            <a:r>
              <a:rPr lang="en-US" sz="2000" dirty="0" err="1">
                <a:cs typeface="Times New Roman" pitchFamily="18" charset="0"/>
              </a:rPr>
              <a:t>daylighted</a:t>
            </a:r>
            <a:r>
              <a:rPr lang="en-US" sz="2000" dirty="0">
                <a:cs typeface="Times New Roman" pitchFamily="18" charset="0"/>
              </a:rPr>
              <a:t> out on at least one end with a screen covering the </a:t>
            </a:r>
            <a:r>
              <a:rPr lang="en-US" sz="2000" dirty="0" err="1">
                <a:cs typeface="Times New Roman" pitchFamily="18" charset="0"/>
              </a:rPr>
              <a:t>daylighted</a:t>
            </a:r>
            <a:r>
              <a:rPr lang="en-US" sz="2000" dirty="0">
                <a:cs typeface="Times New Roman" pitchFamily="18" charset="0"/>
              </a:rPr>
              <a:t> end</a:t>
            </a:r>
          </a:p>
          <a:p>
            <a:pPr marL="1257300" lvl="2"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Coiled tubing cannot be used</a:t>
            </a:r>
          </a:p>
          <a:p>
            <a:pPr marL="800100" lvl="1" indent="-342900" eaLnBrk="1" fontAlgn="auto" hangingPunct="1">
              <a:spcBef>
                <a:spcPct val="20000"/>
              </a:spcBef>
              <a:spcAft>
                <a:spcPts val="0"/>
              </a:spcAft>
              <a:buFont typeface="Arial" pitchFamily="34" charset="0"/>
              <a:buChar char="•"/>
              <a:defRPr/>
            </a:pPr>
            <a:endParaRPr lang="en-US" dirty="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310274" name="Picture 2" descr="Image result for curtain drain"/>
          <p:cNvPicPr>
            <a:picLocks noChangeAspect="1" noChangeArrowheads="1"/>
          </p:cNvPicPr>
          <p:nvPr/>
        </p:nvPicPr>
        <p:blipFill>
          <a:blip r:embed="rId6" cstate="print"/>
          <a:srcRect/>
          <a:stretch>
            <a:fillRect/>
          </a:stretch>
        </p:blipFill>
        <p:spPr bwMode="auto">
          <a:xfrm>
            <a:off x="1981200" y="3581400"/>
            <a:ext cx="5213553" cy="3138965"/>
          </a:xfrm>
          <a:prstGeom prst="rect">
            <a:avLst/>
          </a:prstGeom>
          <a:noFill/>
        </p:spPr>
      </p:pic>
      <p:pic>
        <p:nvPicPr>
          <p:cNvPr id="2" name="Recorded Sound">
            <a:hlinkClick r:id="" action="ppaction://media"/>
            <a:extLst>
              <a:ext uri="{FF2B5EF4-FFF2-40B4-BE49-F238E27FC236}">
                <a16:creationId xmlns:a16="http://schemas.microsoft.com/office/drawing/2014/main" id="{9E7DFACA-73EA-FE8D-3E1F-363F974E01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3048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304800" y="1371601"/>
            <a:ext cx="8292131"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(6) </a:t>
            </a:r>
            <a:r>
              <a:rPr lang="en-US" sz="2000" b="1" u="sng" dirty="0">
                <a:cs typeface="Times New Roman" pitchFamily="18" charset="0"/>
              </a:rPr>
              <a:t>Wastewater Stabilization Ponds </a:t>
            </a:r>
            <a:r>
              <a:rPr lang="en-US" sz="2000" u="sng" dirty="0">
                <a:cs typeface="Times New Roman" pitchFamily="18" charset="0"/>
              </a:rPr>
              <a:t>(page 38)</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Construction requirements are based on 440 ft</a:t>
            </a:r>
            <a:r>
              <a:rPr lang="en-US" sz="2000" baseline="30000" dirty="0">
                <a:cs typeface="Times New Roman" pitchFamily="18" charset="0"/>
              </a:rPr>
              <a:t>2</a:t>
            </a:r>
            <a:r>
              <a:rPr lang="en-US" sz="2000" dirty="0">
                <a:cs typeface="Times New Roman" pitchFamily="18" charset="0"/>
              </a:rPr>
              <a:t> of surface area at the 3’ operating level</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If a septic tank or aeration unit precedes the pond, a 20% reduction in surface area is allowed, with a minimum of </a:t>
            </a:r>
            <a:r>
              <a:rPr lang="en-US" sz="2000" dirty="0">
                <a:solidFill>
                  <a:srgbClr val="FF0000"/>
                </a:solidFill>
                <a:cs typeface="Times New Roman" pitchFamily="18" charset="0"/>
              </a:rPr>
              <a:t>900 ft</a:t>
            </a:r>
            <a:r>
              <a:rPr lang="en-US" sz="2000" baseline="30000" dirty="0">
                <a:solidFill>
                  <a:srgbClr val="FF0000"/>
                </a:solidFill>
                <a:cs typeface="Times New Roman" pitchFamily="18" charset="0"/>
              </a:rPr>
              <a:t>2</a:t>
            </a:r>
            <a:r>
              <a:rPr lang="en-US" sz="2000" dirty="0">
                <a:solidFill>
                  <a:srgbClr val="FF0000"/>
                </a:solidFill>
                <a:cs typeface="Times New Roman" pitchFamily="18" charset="0"/>
              </a:rPr>
              <a:t> is required at a 3 foot operating level.</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Minimum embankment width is 4’</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Embankments shall be seeded with hardy local grass and should be mulched</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The influent line shall be 4” in diameter, laid at a minimum slope of ¼” per foot</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A cleanout shall be provided near the pond embankment</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A concrete splash pad shall be placed under the terminus of the pipe</a:t>
            </a:r>
          </a:p>
          <a:p>
            <a:pPr marL="342900" indent="-342900" eaLnBrk="1" fontAlgn="auto" hangingPunct="1">
              <a:spcBef>
                <a:spcPct val="20000"/>
              </a:spcBef>
              <a:spcAft>
                <a:spcPts val="0"/>
              </a:spcAft>
              <a:buFont typeface="Arial" pitchFamily="34" charset="0"/>
              <a:buChar char="•"/>
              <a:defRPr/>
            </a:pPr>
            <a:endParaRPr lang="en-US" dirty="0">
              <a:cs typeface="Times New Roman" pitchFamily="18" charset="0"/>
            </a:endParaRPr>
          </a:p>
          <a:p>
            <a:pPr marL="800100" lvl="1" indent="-342900" eaLnBrk="1" fontAlgn="auto" hangingPunct="1">
              <a:spcBef>
                <a:spcPct val="20000"/>
              </a:spcBef>
              <a:spcAft>
                <a:spcPts val="0"/>
              </a:spcAft>
              <a:buFont typeface="Arial" pitchFamily="34" charset="0"/>
              <a:buChar char="•"/>
              <a:defRPr/>
            </a:pPr>
            <a:endParaRPr lang="en-US" dirty="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7772400" y="3048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2A832D6A-1F6D-0756-F733-56131DB01F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2892"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4" name="Group 1051"/>
          <p:cNvGrpSpPr>
            <a:grpSpLocks/>
          </p:cNvGrpSpPr>
          <p:nvPr/>
        </p:nvGrpSpPr>
        <p:grpSpPr bwMode="auto">
          <a:xfrm>
            <a:off x="-11113" y="-1588"/>
            <a:ext cx="9155113" cy="6889751"/>
            <a:chOff x="-7" y="-1"/>
            <a:chExt cx="5767" cy="4340"/>
          </a:xfrm>
        </p:grpSpPr>
        <p:sp>
          <p:nvSpPr>
            <p:cNvPr id="5" name="Rectangle 1050"/>
            <p:cNvSpPr>
              <a:spLocks noChangeArrowheads="1"/>
            </p:cNvSpPr>
            <p:nvPr/>
          </p:nvSpPr>
          <p:spPr bwMode="auto">
            <a:xfrm>
              <a:off x="0" y="0"/>
              <a:ext cx="5760" cy="432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6" name="Rectangle 1026"/>
            <p:cNvSpPr>
              <a:spLocks noChangeArrowheads="1"/>
            </p:cNvSpPr>
            <p:nvPr/>
          </p:nvSpPr>
          <p:spPr bwMode="auto">
            <a:xfrm>
              <a:off x="240" y="0"/>
              <a:ext cx="5520" cy="2256"/>
            </a:xfrm>
            <a:prstGeom prst="rect">
              <a:avLst/>
            </a:prstGeom>
            <a:solidFill>
              <a:srgbClr val="99CCFF">
                <a:alpha val="50195"/>
              </a:srgbClr>
            </a:solidFill>
            <a:ln w="9525">
              <a:solidFill>
                <a:schemeClr val="tx1"/>
              </a:solidFill>
              <a:miter lim="800000"/>
              <a:headEnd/>
              <a:tailEnd/>
            </a:ln>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endParaRPr lang="en-US" altLang="en-US"/>
            </a:p>
          </p:txBody>
        </p:sp>
        <p:sp>
          <p:nvSpPr>
            <p:cNvPr id="7" name="Rectangle 1027"/>
            <p:cNvSpPr>
              <a:spLocks noChangeArrowheads="1"/>
            </p:cNvSpPr>
            <p:nvPr/>
          </p:nvSpPr>
          <p:spPr bwMode="auto">
            <a:xfrm>
              <a:off x="0" y="2256"/>
              <a:ext cx="5760" cy="96"/>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8" name="Rectangle 1028"/>
            <p:cNvSpPr>
              <a:spLocks noChangeArrowheads="1"/>
            </p:cNvSpPr>
            <p:nvPr/>
          </p:nvSpPr>
          <p:spPr bwMode="auto">
            <a:xfrm>
              <a:off x="0" y="2352"/>
              <a:ext cx="5760" cy="1968"/>
            </a:xfrm>
            <a:prstGeom prst="rect">
              <a:avLst/>
            </a:prstGeom>
            <a:solidFill>
              <a:srgbClr val="9966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endParaRPr lang="en-US" altLang="en-US" sz="2400"/>
            </a:p>
          </p:txBody>
        </p:sp>
        <p:sp>
          <p:nvSpPr>
            <p:cNvPr id="9" name="Rectangle 1029"/>
            <p:cNvSpPr>
              <a:spLocks noChangeArrowheads="1"/>
            </p:cNvSpPr>
            <p:nvPr/>
          </p:nvSpPr>
          <p:spPr bwMode="auto">
            <a:xfrm>
              <a:off x="240" y="4080"/>
              <a:ext cx="552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0" name="Text Box 1030" descr="Outlined diamond"/>
            <p:cNvSpPr txBox="1">
              <a:spLocks noChangeArrowheads="1"/>
            </p:cNvSpPr>
            <p:nvPr/>
          </p:nvSpPr>
          <p:spPr bwMode="auto">
            <a:xfrm>
              <a:off x="624" y="3167"/>
              <a:ext cx="2400" cy="834"/>
            </a:xfrm>
            <a:prstGeom prst="rect">
              <a:avLst/>
            </a:prstGeom>
            <a:pattFill prst="openDmnd">
              <a:fgClr>
                <a:srgbClr val="FF9933"/>
              </a:fgClr>
              <a:bgClr>
                <a:srgbClr val="FFFFFF"/>
              </a:bgClr>
            </a:pattFill>
            <a:ln w="25400">
              <a:solidFill>
                <a:srgbClr val="993300"/>
              </a:solidFill>
              <a:miter lim="800000"/>
              <a:headEnd/>
              <a:tailEnd/>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000" dirty="0"/>
                <a:t>DEPARTMENT OF HEALTH AND SENIOR SERVICES (DHSS) and Local Administrative Authorities</a:t>
              </a:r>
            </a:p>
          </p:txBody>
        </p:sp>
        <p:sp>
          <p:nvSpPr>
            <p:cNvPr id="11" name="Text Box 1031"/>
            <p:cNvSpPr txBox="1">
              <a:spLocks noChangeArrowheads="1"/>
            </p:cNvSpPr>
            <p:nvPr/>
          </p:nvSpPr>
          <p:spPr bwMode="auto">
            <a:xfrm rot="-5400000">
              <a:off x="-2015" y="2015"/>
              <a:ext cx="43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a:t>	       </a:t>
              </a:r>
              <a:r>
                <a:rPr lang="en-US" altLang="en-US" sz="2400"/>
                <a:t>Subsurface</a:t>
              </a:r>
              <a:r>
                <a:rPr lang="en-US" altLang="en-US"/>
                <a:t>		</a:t>
              </a:r>
              <a:r>
                <a:rPr lang="en-US" altLang="en-US" sz="2400"/>
                <a:t>Surface</a:t>
              </a:r>
            </a:p>
          </p:txBody>
        </p:sp>
        <p:sp>
          <p:nvSpPr>
            <p:cNvPr id="12" name="Text Box 1032"/>
            <p:cNvSpPr txBox="1">
              <a:spLocks noChangeArrowheads="1"/>
            </p:cNvSpPr>
            <p:nvPr/>
          </p:nvSpPr>
          <p:spPr bwMode="auto">
            <a:xfrm>
              <a:off x="520" y="2616"/>
              <a:ext cx="2640"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1600" dirty="0"/>
                <a:t>‘Domestic’ Waste from Single and Multi-Family Residential and from Commercial Facilities</a:t>
              </a:r>
            </a:p>
          </p:txBody>
        </p:sp>
        <p:sp>
          <p:nvSpPr>
            <p:cNvPr id="13" name="Text Box 1033"/>
            <p:cNvSpPr txBox="1">
              <a:spLocks noChangeArrowheads="1"/>
            </p:cNvSpPr>
            <p:nvPr/>
          </p:nvSpPr>
          <p:spPr bwMode="auto">
            <a:xfrm>
              <a:off x="3660" y="2784"/>
              <a:ext cx="2064"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1600"/>
                <a:t>Multi-Family Residential and</a:t>
              </a:r>
            </a:p>
            <a:p>
              <a:pPr algn="ctr" eaLnBrk="1" hangingPunct="1"/>
              <a:r>
                <a:rPr lang="en-US" altLang="en-US" sz="1600"/>
                <a:t>Commercial ‘Domestic’ Waste - RO </a:t>
              </a:r>
            </a:p>
          </p:txBody>
        </p:sp>
        <p:sp>
          <p:nvSpPr>
            <p:cNvPr id="14" name="Line 1034"/>
            <p:cNvSpPr>
              <a:spLocks noChangeShapeType="1"/>
            </p:cNvSpPr>
            <p:nvPr/>
          </p:nvSpPr>
          <p:spPr bwMode="auto">
            <a:xfrm flipH="1">
              <a:off x="-7" y="2304"/>
              <a:ext cx="57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035"/>
            <p:cNvSpPr>
              <a:spLocks noChangeShapeType="1"/>
            </p:cNvSpPr>
            <p:nvPr/>
          </p:nvSpPr>
          <p:spPr bwMode="auto">
            <a:xfrm>
              <a:off x="288" y="2016"/>
              <a:ext cx="1296" cy="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036"/>
            <p:cNvSpPr>
              <a:spLocks noChangeShapeType="1"/>
            </p:cNvSpPr>
            <p:nvPr/>
          </p:nvSpPr>
          <p:spPr bwMode="auto">
            <a:xfrm flipH="1">
              <a:off x="1584" y="2016"/>
              <a:ext cx="0" cy="48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037"/>
            <p:cNvSpPr>
              <a:spLocks noChangeShapeType="1"/>
            </p:cNvSpPr>
            <p:nvPr/>
          </p:nvSpPr>
          <p:spPr bwMode="auto">
            <a:xfrm flipH="1">
              <a:off x="3552" y="2496"/>
              <a:ext cx="0" cy="1824"/>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038"/>
            <p:cNvSpPr>
              <a:spLocks noChangeShapeType="1"/>
            </p:cNvSpPr>
            <p:nvPr/>
          </p:nvSpPr>
          <p:spPr bwMode="auto">
            <a:xfrm flipV="1">
              <a:off x="1584" y="2496"/>
              <a:ext cx="1968" cy="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Text Box 1039"/>
            <p:cNvSpPr txBox="1">
              <a:spLocks noChangeArrowheads="1"/>
            </p:cNvSpPr>
            <p:nvPr/>
          </p:nvSpPr>
          <p:spPr bwMode="auto">
            <a:xfrm>
              <a:off x="1680" y="2064"/>
              <a:ext cx="1508"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1600"/>
                <a:t>Multi-Family &amp;</a:t>
              </a:r>
            </a:p>
            <a:p>
              <a:pPr algn="ctr" eaLnBrk="1" hangingPunct="1"/>
              <a:r>
                <a:rPr lang="en-US" altLang="en-US" sz="1600"/>
                <a:t>Commercial Lagoons - RO</a:t>
              </a:r>
            </a:p>
          </p:txBody>
        </p:sp>
        <p:sp>
          <p:nvSpPr>
            <p:cNvPr id="20" name="Text Box 1040"/>
            <p:cNvSpPr txBox="1">
              <a:spLocks noChangeArrowheads="1"/>
            </p:cNvSpPr>
            <p:nvPr/>
          </p:nvSpPr>
          <p:spPr bwMode="auto">
            <a:xfrm>
              <a:off x="315" y="2064"/>
              <a:ext cx="1167"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1600"/>
                <a:t>Single Family</a:t>
              </a:r>
            </a:p>
            <a:p>
              <a:pPr algn="ctr" eaLnBrk="1" hangingPunct="1"/>
              <a:r>
                <a:rPr lang="en-US" altLang="en-US" sz="1600"/>
                <a:t>Residential Lagoons</a:t>
              </a:r>
            </a:p>
          </p:txBody>
        </p:sp>
        <p:sp>
          <p:nvSpPr>
            <p:cNvPr id="21" name="Text Box 1041"/>
            <p:cNvSpPr txBox="1">
              <a:spLocks noChangeArrowheads="1"/>
            </p:cNvSpPr>
            <p:nvPr/>
          </p:nvSpPr>
          <p:spPr bwMode="auto">
            <a:xfrm rot="-2128395">
              <a:off x="336" y="624"/>
              <a:ext cx="1920" cy="688"/>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10000"/>
                </a:spcBef>
              </a:pPr>
              <a:r>
                <a:rPr lang="en-US" altLang="en-US" sz="3200"/>
                <a:t>JURISDICTIONDHSS? or DNR?</a:t>
              </a:r>
            </a:p>
          </p:txBody>
        </p:sp>
        <p:sp>
          <p:nvSpPr>
            <p:cNvPr id="22" name="Line 1042"/>
            <p:cNvSpPr>
              <a:spLocks noChangeShapeType="1"/>
            </p:cNvSpPr>
            <p:nvPr/>
          </p:nvSpPr>
          <p:spPr bwMode="auto">
            <a:xfrm>
              <a:off x="2832" y="1022"/>
              <a:ext cx="230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Text Box 1043"/>
            <p:cNvSpPr txBox="1">
              <a:spLocks noChangeArrowheads="1"/>
            </p:cNvSpPr>
            <p:nvPr/>
          </p:nvSpPr>
          <p:spPr bwMode="auto">
            <a:xfrm>
              <a:off x="96" y="4089"/>
              <a:ext cx="518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2000" dirty="0"/>
                <a:t>Based on DHSS Rule:        </a:t>
              </a:r>
              <a:r>
                <a:rPr lang="en-US" altLang="en-US" sz="2000" dirty="0">
                  <a:sym typeface="Symbol" pitchFamily="18" charset="2"/>
                </a:rPr>
                <a:t> </a:t>
              </a:r>
              <a:r>
                <a:rPr lang="en-US" altLang="en-US" sz="2000" dirty="0"/>
                <a:t>3,000 Gallons per Day  &gt; 3,000 Gallons per Day</a:t>
              </a:r>
            </a:p>
          </p:txBody>
        </p:sp>
        <p:sp>
          <p:nvSpPr>
            <p:cNvPr id="24" name="Line 1044"/>
            <p:cNvSpPr>
              <a:spLocks noChangeShapeType="1"/>
            </p:cNvSpPr>
            <p:nvPr/>
          </p:nvSpPr>
          <p:spPr bwMode="auto">
            <a:xfrm flipV="1">
              <a:off x="3552" y="0"/>
              <a:ext cx="0" cy="43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 Box 1045"/>
            <p:cNvSpPr txBox="1">
              <a:spLocks noChangeArrowheads="1"/>
            </p:cNvSpPr>
            <p:nvPr/>
          </p:nvSpPr>
          <p:spPr bwMode="auto">
            <a:xfrm>
              <a:off x="2832" y="555"/>
              <a:ext cx="2688" cy="9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sz="1600"/>
                <a:t>Approval of the use of Onsite Systems for Subdivisions and Residential Housing Units</a:t>
              </a:r>
            </a:p>
            <a:p>
              <a:pPr algn="ctr" eaLnBrk="1" hangingPunct="1"/>
              <a:r>
                <a:rPr lang="en-US" altLang="en-US" sz="1600"/>
                <a:t>( </a:t>
              </a:r>
              <a:r>
                <a:rPr lang="en-US" altLang="en-US" sz="1600">
                  <a:cs typeface="Times New Roman" pitchFamily="18" charset="0"/>
                </a:rPr>
                <a:t>≥ </a:t>
              </a:r>
              <a:r>
                <a:rPr lang="en-US" altLang="en-US" sz="1600"/>
                <a:t>7 new or </a:t>
              </a:r>
              <a:r>
                <a:rPr lang="en-US" altLang="en-US" sz="1600">
                  <a:cs typeface="Times New Roman" pitchFamily="18" charset="0"/>
                </a:rPr>
                <a:t>≥ </a:t>
              </a:r>
              <a:r>
                <a:rPr lang="en-US" altLang="en-US" sz="1600"/>
                <a:t>3 additional units) - CO Commercial/Industrial Facilities</a:t>
              </a:r>
            </a:p>
            <a:p>
              <a:pPr algn="ctr" eaLnBrk="1" hangingPunct="1"/>
              <a:r>
                <a:rPr lang="en-US" altLang="en-US" sz="1600"/>
                <a:t>Generating ‘Non-domestic’ Wastewater Determined by DNR - RO or CO</a:t>
              </a:r>
            </a:p>
          </p:txBody>
        </p:sp>
        <p:sp>
          <p:nvSpPr>
            <p:cNvPr id="26" name="Text Box 1046"/>
            <p:cNvSpPr txBox="1">
              <a:spLocks noChangeArrowheads="1"/>
            </p:cNvSpPr>
            <p:nvPr/>
          </p:nvSpPr>
          <p:spPr bwMode="auto">
            <a:xfrm>
              <a:off x="3408" y="1920"/>
              <a:ext cx="1824"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1600"/>
                <a:t>Land Application of</a:t>
              </a:r>
            </a:p>
            <a:p>
              <a:pPr algn="ctr" eaLnBrk="1" hangingPunct="1"/>
              <a:r>
                <a:rPr lang="en-US" altLang="en-US" sz="1600"/>
                <a:t>Septage &amp; Wastewater - RO</a:t>
              </a:r>
            </a:p>
          </p:txBody>
        </p:sp>
        <p:sp>
          <p:nvSpPr>
            <p:cNvPr id="27" name="Text Box 1047"/>
            <p:cNvSpPr txBox="1">
              <a:spLocks noChangeArrowheads="1"/>
            </p:cNvSpPr>
            <p:nvPr/>
          </p:nvSpPr>
          <p:spPr bwMode="auto">
            <a:xfrm>
              <a:off x="2256" y="1632"/>
              <a:ext cx="1824"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1600"/>
                <a:t>NPDES Discharge Permits - RO</a:t>
              </a:r>
            </a:p>
          </p:txBody>
        </p:sp>
        <p:sp>
          <p:nvSpPr>
            <p:cNvPr id="28" name="Text Box 1048" descr="Outlined diamond"/>
            <p:cNvSpPr txBox="1">
              <a:spLocks noChangeArrowheads="1"/>
            </p:cNvSpPr>
            <p:nvPr/>
          </p:nvSpPr>
          <p:spPr bwMode="auto">
            <a:xfrm>
              <a:off x="2256" y="16"/>
              <a:ext cx="3408" cy="523"/>
            </a:xfrm>
            <a:prstGeom prst="rect">
              <a:avLst/>
            </a:prstGeom>
            <a:pattFill prst="openDmnd">
              <a:fgClr>
                <a:srgbClr val="C0C0C0"/>
              </a:fgClr>
              <a:bgClr>
                <a:schemeClr val="bg1"/>
              </a:bgClr>
            </a:pattFill>
            <a:ln w="25400">
              <a:solidFill>
                <a:srgbClr val="0000FF"/>
              </a:solidFill>
              <a:miter lim="800000"/>
              <a:headEnd/>
              <a:tailEnd/>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altLang="en-US" dirty="0"/>
                <a:t>DEPARTMENT OF NATURAL RESOURCES (DNR)</a:t>
              </a:r>
            </a:p>
          </p:txBody>
        </p:sp>
        <p:sp>
          <p:nvSpPr>
            <p:cNvPr id="29" name="Line 1049"/>
            <p:cNvSpPr>
              <a:spLocks noChangeShapeType="1"/>
            </p:cNvSpPr>
            <p:nvPr/>
          </p:nvSpPr>
          <p:spPr bwMode="auto">
            <a:xfrm>
              <a:off x="2976" y="1056"/>
              <a:ext cx="230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4" name="Recorded Sound">
            <a:hlinkClick r:id="" action="ppaction://media"/>
            <a:extLst>
              <a:ext uri="{FF2B5EF4-FFF2-40B4-BE49-F238E27FC236}">
                <a16:creationId xmlns:a16="http://schemas.microsoft.com/office/drawing/2014/main" id="{CFDBFE60-852A-D3F4-4E40-2DDCC8613E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6388" y="159927"/>
            <a:ext cx="609600" cy="709613"/>
          </a:xfrm>
          <a:prstGeom prst="rect">
            <a:avLst/>
          </a:prstGeom>
        </p:spPr>
      </p:pic>
    </p:spTree>
    <p:extLst>
      <p:ext uri="{BB962C8B-B14F-4D97-AF65-F5344CB8AC3E}">
        <p14:creationId xmlns:p14="http://schemas.microsoft.com/office/powerpoint/2010/main" val="3776074010"/>
      </p:ext>
    </p:extLst>
  </p:cSld>
  <p:clrMapOvr>
    <a:masterClrMapping/>
  </p:clrMapOvr>
  <mc:AlternateContent xmlns:mc="http://schemas.openxmlformats.org/markup-compatibility/2006" xmlns:p14="http://schemas.microsoft.com/office/powerpoint/2010/main">
    <mc:Choice Requires="p14">
      <p:transition spd="slow" p14:dur="2000" advTm="14803"/>
    </mc:Choice>
    <mc:Fallback xmlns="">
      <p:transition spd="slow" advTm="148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67"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371601"/>
            <a:ext cx="8915400"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(6) </a:t>
            </a:r>
            <a:r>
              <a:rPr lang="en-US" sz="2000" b="1" u="sng" dirty="0">
                <a:cs typeface="Times New Roman" pitchFamily="18" charset="0"/>
              </a:rPr>
              <a:t>Wastewater Stabilization Ponds </a:t>
            </a:r>
            <a:r>
              <a:rPr lang="en-US" sz="2000" u="sng" dirty="0">
                <a:cs typeface="Times New Roman" pitchFamily="18" charset="0"/>
              </a:rPr>
              <a:t>(page 39)</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The wetted area of the pond shall be sealed</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Soil seals must be compacted by the construction equipment or roller</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The embankments shall have a 5’ high woven or chain-link fence</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Fence material needs to be present at final </a:t>
            </a:r>
          </a:p>
          <a:p>
            <a:pPr marL="800100" lvl="1" indent="-342900" eaLnBrk="1" fontAlgn="auto" hangingPunct="1">
              <a:spcBef>
                <a:spcPct val="20000"/>
              </a:spcBef>
              <a:spcAft>
                <a:spcPts val="0"/>
              </a:spcAft>
              <a:buFont typeface="Arial" pitchFamily="34" charset="0"/>
              <a:buChar char="•"/>
              <a:defRPr/>
            </a:pPr>
            <a:endParaRPr lang="en-US" dirty="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422E67A1-BF38-E1FC-73CC-145DDB77A9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3048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371601"/>
            <a:ext cx="8458200" cy="54863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(6) </a:t>
            </a:r>
            <a:r>
              <a:rPr lang="en-US" sz="2000" b="1" u="sng" dirty="0">
                <a:cs typeface="Times New Roman" pitchFamily="18" charset="0"/>
              </a:rPr>
              <a:t>Wastewater Stabilization Ponds </a:t>
            </a:r>
            <a:r>
              <a:rPr lang="en-US" sz="2000" u="sng" dirty="0">
                <a:cs typeface="Times New Roman" pitchFamily="18" charset="0"/>
              </a:rPr>
              <a:t>(page 38)</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u="sng" dirty="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u="sng" dirty="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u="sng" dirty="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u="sng" dirty="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u="sng" dirty="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u="sng" dirty="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u="sng" dirty="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Heavy timber shall be removed to a distance of 50’ from the pond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Addition of bentonite clay </a:t>
            </a:r>
          </a:p>
          <a:p>
            <a:pPr marR="0" lvl="0" algn="l" defTabSz="914400" rtl="0" eaLnBrk="1" fontAlgn="auto" latinLnBrk="0" hangingPunct="1">
              <a:lnSpc>
                <a:spcPct val="100000"/>
              </a:lnSpc>
              <a:spcBef>
                <a:spcPct val="20000"/>
              </a:spcBef>
              <a:spcAft>
                <a:spcPts val="0"/>
              </a:spcAft>
              <a:buClrTx/>
              <a:buSzTx/>
              <a:tabLst/>
              <a:defRPr/>
            </a:pPr>
            <a:endParaRPr lang="en-US" u="sng" dirty="0">
              <a:cs typeface="Times New Roman" pitchFamily="18" charset="0"/>
            </a:endParaRPr>
          </a:p>
          <a:p>
            <a:pPr marL="800100" lvl="1" indent="-342900" eaLnBrk="1" fontAlgn="auto" hangingPunct="1">
              <a:spcBef>
                <a:spcPct val="20000"/>
              </a:spcBef>
              <a:spcAft>
                <a:spcPts val="0"/>
              </a:spcAft>
              <a:buFont typeface="Arial" pitchFamily="34" charset="0"/>
              <a:buChar char="•"/>
              <a:defRPr/>
            </a:pPr>
            <a:endParaRPr lang="en-US" dirty="0">
              <a:cs typeface="Times New Roman" pitchFamily="18" charset="0"/>
            </a:endParaRPr>
          </a:p>
        </p:txBody>
      </p:sp>
      <p:graphicFrame>
        <p:nvGraphicFramePr>
          <p:cNvPr id="6" name="Table 5"/>
          <p:cNvGraphicFramePr>
            <a:graphicFrameLocks noGrp="1"/>
          </p:cNvGraphicFramePr>
          <p:nvPr/>
        </p:nvGraphicFramePr>
        <p:xfrm>
          <a:off x="1676400" y="2133600"/>
          <a:ext cx="6096000" cy="24942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dirty="0">
                          <a:solidFill>
                            <a:sysClr val="windowText" lastClr="000000"/>
                          </a:solidFill>
                          <a:latin typeface="Times New Roman" pitchFamily="18" charset="0"/>
                          <a:cs typeface="Times New Roman" pitchFamily="18" charset="0"/>
                        </a:rPr>
                        <a:t>Landmark</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ysClr val="windowText" lastClr="000000"/>
                          </a:solidFill>
                          <a:latin typeface="Times New Roman" pitchFamily="18" charset="0"/>
                          <a:cs typeface="Times New Roman" pitchFamily="18" charset="0"/>
                        </a:rPr>
                        <a:t>Setback</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dirty="0">
                          <a:solidFill>
                            <a:sysClr val="windowText" lastClr="000000"/>
                          </a:solidFill>
                          <a:latin typeface="Times New Roman" pitchFamily="18" charset="0"/>
                          <a:cs typeface="Times New Roman" pitchFamily="18" charset="0"/>
                        </a:rPr>
                        <a:t>Property line</a:t>
                      </a:r>
                    </a:p>
                  </a:txBody>
                  <a:tcPr>
                    <a:lnT w="12700" cap="flat" cmpd="sng" algn="ctr">
                      <a:solidFill>
                        <a:schemeClr val="tx1"/>
                      </a:solidFill>
                      <a:prstDash val="solid"/>
                      <a:round/>
                      <a:headEnd type="none" w="med" len="med"/>
                      <a:tailEnd type="none" w="med" len="med"/>
                    </a:lnT>
                    <a:noFill/>
                  </a:tcPr>
                </a:tc>
                <a:tc>
                  <a:txBody>
                    <a:bodyPr/>
                    <a:lstStyle/>
                    <a:p>
                      <a:r>
                        <a:rPr lang="en-US" dirty="0">
                          <a:solidFill>
                            <a:sysClr val="windowText" lastClr="000000"/>
                          </a:solidFill>
                          <a:latin typeface="Times New Roman" pitchFamily="18" charset="0"/>
                          <a:cs typeface="Times New Roman" pitchFamily="18" charset="0"/>
                        </a:rPr>
                        <a:t>75’ (from shoreline)</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370840">
                <a:tc>
                  <a:txBody>
                    <a:bodyPr/>
                    <a:lstStyle/>
                    <a:p>
                      <a:r>
                        <a:rPr lang="en-US" dirty="0">
                          <a:solidFill>
                            <a:sysClr val="windowText" lastClr="000000"/>
                          </a:solidFill>
                          <a:latin typeface="Times New Roman" pitchFamily="18" charset="0"/>
                          <a:cs typeface="Times New Roman" pitchFamily="18" charset="0"/>
                        </a:rPr>
                        <a:t>Nearest</a:t>
                      </a:r>
                      <a:r>
                        <a:rPr lang="en-US" baseline="0" dirty="0">
                          <a:solidFill>
                            <a:sysClr val="windowText" lastClr="000000"/>
                          </a:solidFill>
                          <a:latin typeface="Times New Roman" pitchFamily="18" charset="0"/>
                          <a:cs typeface="Times New Roman" pitchFamily="18" charset="0"/>
                        </a:rPr>
                        <a:t> residence</a:t>
                      </a:r>
                      <a:endParaRPr lang="en-US" dirty="0">
                        <a:solidFill>
                          <a:sysClr val="windowText" lastClr="000000"/>
                        </a:solidFill>
                        <a:latin typeface="Times New Roman" pitchFamily="18" charset="0"/>
                        <a:cs typeface="Times New Roman" pitchFamily="18" charset="0"/>
                      </a:endParaRPr>
                    </a:p>
                  </a:txBody>
                  <a:tcPr>
                    <a:noFill/>
                  </a:tcPr>
                </a:tc>
                <a:tc>
                  <a:txBody>
                    <a:bodyPr/>
                    <a:lstStyle/>
                    <a:p>
                      <a:r>
                        <a:rPr lang="en-US" dirty="0">
                          <a:solidFill>
                            <a:sysClr val="windowText" lastClr="000000"/>
                          </a:solidFill>
                          <a:latin typeface="Times New Roman" pitchFamily="18" charset="0"/>
                          <a:cs typeface="Times New Roman" pitchFamily="18" charset="0"/>
                        </a:rPr>
                        <a:t>200’</a:t>
                      </a:r>
                    </a:p>
                  </a:txBody>
                  <a:tcPr>
                    <a:noFill/>
                  </a:tcPr>
                </a:tc>
                <a:extLst>
                  <a:ext uri="{0D108BD9-81ED-4DB2-BD59-A6C34878D82A}">
                    <a16:rowId xmlns:a16="http://schemas.microsoft.com/office/drawing/2014/main" val="10002"/>
                  </a:ext>
                </a:extLst>
              </a:tr>
              <a:tr h="370840">
                <a:tc>
                  <a:txBody>
                    <a:bodyPr/>
                    <a:lstStyle/>
                    <a:p>
                      <a:r>
                        <a:rPr lang="en-US" dirty="0">
                          <a:solidFill>
                            <a:sysClr val="windowText" lastClr="000000"/>
                          </a:solidFill>
                          <a:latin typeface="Times New Roman" pitchFamily="18" charset="0"/>
                          <a:cs typeface="Times New Roman" pitchFamily="18" charset="0"/>
                        </a:rPr>
                        <a:t>Residence the pond serves</a:t>
                      </a:r>
                    </a:p>
                  </a:txBody>
                  <a:tcPr>
                    <a:noFill/>
                  </a:tcPr>
                </a:tc>
                <a:tc>
                  <a:txBody>
                    <a:bodyPr/>
                    <a:lstStyle/>
                    <a:p>
                      <a:r>
                        <a:rPr lang="en-US" dirty="0">
                          <a:solidFill>
                            <a:sysClr val="windowText" lastClr="000000"/>
                          </a:solidFill>
                          <a:latin typeface="Times New Roman" pitchFamily="18" charset="0"/>
                          <a:cs typeface="Times New Roman" pitchFamily="18" charset="0"/>
                        </a:rPr>
                        <a:t>100’</a:t>
                      </a:r>
                    </a:p>
                  </a:txBody>
                  <a:tcPr>
                    <a:noFill/>
                  </a:tcPr>
                </a:tc>
                <a:extLst>
                  <a:ext uri="{0D108BD9-81ED-4DB2-BD59-A6C34878D82A}">
                    <a16:rowId xmlns:a16="http://schemas.microsoft.com/office/drawing/2014/main" val="10003"/>
                  </a:ext>
                </a:extLst>
              </a:tr>
              <a:tr h="370840">
                <a:tc>
                  <a:txBody>
                    <a:bodyPr/>
                    <a:lstStyle/>
                    <a:p>
                      <a:r>
                        <a:rPr lang="en-US" dirty="0">
                          <a:solidFill>
                            <a:sysClr val="windowText" lastClr="000000"/>
                          </a:solidFill>
                          <a:latin typeface="Times New Roman" pitchFamily="18" charset="0"/>
                          <a:cs typeface="Times New Roman" pitchFamily="18" charset="0"/>
                        </a:rPr>
                        <a:t>Potable water supply</a:t>
                      </a:r>
                    </a:p>
                  </a:txBody>
                  <a:tcPr>
                    <a:noFill/>
                  </a:tcPr>
                </a:tc>
                <a:tc>
                  <a:txBody>
                    <a:bodyPr/>
                    <a:lstStyle/>
                    <a:p>
                      <a:r>
                        <a:rPr lang="en-US" dirty="0">
                          <a:solidFill>
                            <a:sysClr val="windowText" lastClr="000000"/>
                          </a:solidFill>
                          <a:latin typeface="Times New Roman" pitchFamily="18" charset="0"/>
                          <a:cs typeface="Times New Roman" pitchFamily="18" charset="0"/>
                        </a:rPr>
                        <a:t>100’</a:t>
                      </a:r>
                    </a:p>
                  </a:txBody>
                  <a:tcPr>
                    <a:noFill/>
                  </a:tcPr>
                </a:tc>
                <a:extLst>
                  <a:ext uri="{0D108BD9-81ED-4DB2-BD59-A6C34878D82A}">
                    <a16:rowId xmlns:a16="http://schemas.microsoft.com/office/drawing/2014/main" val="10004"/>
                  </a:ext>
                </a:extLst>
              </a:tr>
              <a:tr h="370840">
                <a:tc>
                  <a:txBody>
                    <a:bodyPr/>
                    <a:lstStyle/>
                    <a:p>
                      <a:r>
                        <a:rPr lang="en-US" dirty="0">
                          <a:solidFill>
                            <a:sysClr val="windowText" lastClr="000000"/>
                          </a:solidFill>
                          <a:latin typeface="Times New Roman" pitchFamily="18" charset="0"/>
                          <a:cs typeface="Times New Roman" pitchFamily="18" charset="0"/>
                        </a:rPr>
                        <a:t>Stream, water course, lake,</a:t>
                      </a:r>
                      <a:r>
                        <a:rPr lang="en-US" baseline="0" dirty="0">
                          <a:solidFill>
                            <a:sysClr val="windowText" lastClr="000000"/>
                          </a:solidFill>
                          <a:latin typeface="Times New Roman" pitchFamily="18" charset="0"/>
                          <a:cs typeface="Times New Roman" pitchFamily="18" charset="0"/>
                        </a:rPr>
                        <a:t> or impoundment</a:t>
                      </a:r>
                      <a:endParaRPr lang="en-US" dirty="0">
                        <a:solidFill>
                          <a:sysClr val="windowText" lastClr="000000"/>
                        </a:solidFill>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latin typeface="Times New Roman" pitchFamily="18" charset="0"/>
                          <a:cs typeface="Times New Roman" pitchFamily="18" charset="0"/>
                        </a:rPr>
                        <a:t>50’</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7"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CD83C144-28DA-A6BE-0E78-156621554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429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153887"/>
            <a:ext cx="8458200" cy="54863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(7) </a:t>
            </a:r>
            <a:r>
              <a:rPr lang="en-US" sz="2000" b="1" u="sng" dirty="0">
                <a:cs typeface="Times New Roman" pitchFamily="18" charset="0"/>
              </a:rPr>
              <a:t>Holding Tanks </a:t>
            </a:r>
            <a:r>
              <a:rPr lang="en-US" sz="2000" u="sng" dirty="0">
                <a:cs typeface="Times New Roman" pitchFamily="18" charset="0"/>
              </a:rPr>
              <a:t>(page 39)</a:t>
            </a:r>
          </a:p>
          <a:p>
            <a:pPr marL="342900" lvl="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Holding tanks are generally discouraged and shall be approved by CCHD. </a:t>
            </a:r>
            <a:r>
              <a:rPr lang="en-US" sz="2000" dirty="0"/>
              <a:t>Use of a holding tank </a:t>
            </a:r>
            <a:r>
              <a:rPr lang="en-US" sz="2000" b="1" dirty="0"/>
              <a:t>must</a:t>
            </a:r>
            <a:r>
              <a:rPr lang="en-US" sz="2000" dirty="0"/>
              <a:t> be specifically approved by the CCHD and will not be approved for a permanent residence except in the case of replacement sites where no other method of treatment is feasible.</a:t>
            </a:r>
            <a:endParaRPr lang="en-US" sz="2000" dirty="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Specifications are the same as septic tanks for standard systems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For residences, the tank must be 1000 gallons, or 400 gallons times the number of bedrooms, whichever is greater</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For other structures, the tank size is estimated based on flow rates and shall be 5 times the daily flow rate</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Holding tanks shall be constructed in an area that is accessible to pump trucks and where accidental spillage will not create a nuisance</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A pumping contract is needed and records shall be kept by the homeowner and made available to CCHD upon request</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cs typeface="Times New Roman" pitchFamily="18" charset="0"/>
              </a:rPr>
              <a:t>Holding tanks shall be equipped with a high water alarm</a:t>
            </a:r>
          </a:p>
          <a:p>
            <a:pPr marL="800100" lvl="1" indent="-342900" eaLnBrk="1" fontAlgn="auto" hangingPunct="1">
              <a:spcBef>
                <a:spcPct val="20000"/>
              </a:spcBef>
              <a:spcAft>
                <a:spcPts val="0"/>
              </a:spcAft>
              <a:buFont typeface="Arial" pitchFamily="34" charset="0"/>
              <a:buChar char="•"/>
              <a:defRPr/>
            </a:pPr>
            <a:endParaRPr lang="en-US" dirty="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C67C99C5-E502-04CA-6C88-96B47A8C66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371601"/>
            <a:ext cx="8458200" cy="54863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u="sng" dirty="0">
                <a:cs typeface="Times New Roman" pitchFamily="18" charset="0"/>
              </a:rPr>
              <a:t>(8) </a:t>
            </a:r>
            <a:r>
              <a:rPr lang="en-US" sz="2000" b="1" u="sng" dirty="0">
                <a:cs typeface="Times New Roman" pitchFamily="18" charset="0"/>
              </a:rPr>
              <a:t>Alternative Systems </a:t>
            </a:r>
            <a:r>
              <a:rPr lang="en-US" sz="2000" u="sng" dirty="0">
                <a:cs typeface="Times New Roman" pitchFamily="18" charset="0"/>
              </a:rPr>
              <a:t>(page 40)</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dirty="0">
                <a:cs typeface="Times New Roman" pitchFamily="18" charset="0"/>
              </a:rPr>
              <a:t>Low pressure pipe (LPP)</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The soil scientist specifies the use of LPP</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Must be constructed by an installer specifically licensed for LPPs</a:t>
            </a:r>
          </a:p>
          <a:p>
            <a:pPr marL="342900" indent="-342900" algn="just" eaLnBrk="1" fontAlgn="auto" hangingPunct="1">
              <a:spcBef>
                <a:spcPct val="20000"/>
              </a:spcBef>
              <a:spcAft>
                <a:spcPts val="0"/>
              </a:spcAft>
              <a:buFont typeface="Arial" pitchFamily="34" charset="0"/>
              <a:buChar char="•"/>
              <a:defRPr/>
            </a:pPr>
            <a:r>
              <a:rPr lang="en-US" sz="2000" b="1" dirty="0">
                <a:cs typeface="Times New Roman" pitchFamily="18" charset="0"/>
              </a:rPr>
              <a:t>Wetlands</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Requires pretreatment (septic tank, aeration unit, lagoon)</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Must be constructed by installer licensed for such systems</a:t>
            </a:r>
          </a:p>
          <a:p>
            <a:pPr marL="342900" indent="-342900" algn="just" eaLnBrk="1" fontAlgn="auto" hangingPunct="1">
              <a:spcBef>
                <a:spcPct val="20000"/>
              </a:spcBef>
              <a:spcAft>
                <a:spcPts val="0"/>
              </a:spcAft>
              <a:buFont typeface="Arial" pitchFamily="34" charset="0"/>
              <a:buChar char="•"/>
              <a:defRPr/>
            </a:pPr>
            <a:r>
              <a:rPr lang="en-US" sz="2000" b="1" dirty="0">
                <a:cs typeface="Times New Roman" pitchFamily="18" charset="0"/>
              </a:rPr>
              <a:t>Elevated sand mounds</a:t>
            </a:r>
          </a:p>
          <a:p>
            <a:pPr marL="800100" lvl="2"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Utilizes above group soil absorption systems</a:t>
            </a:r>
          </a:p>
          <a:p>
            <a:pPr marL="800100" lvl="2"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Must be constructed by installer licensed for such systems</a:t>
            </a:r>
          </a:p>
          <a:p>
            <a:pPr marL="342900" lvl="1" indent="-342900" algn="just" eaLnBrk="1" fontAlgn="auto" hangingPunct="1">
              <a:spcBef>
                <a:spcPct val="20000"/>
              </a:spcBef>
              <a:spcAft>
                <a:spcPts val="0"/>
              </a:spcAft>
              <a:buFont typeface="Arial" pitchFamily="34" charset="0"/>
              <a:buChar char="•"/>
              <a:defRPr/>
            </a:pPr>
            <a:r>
              <a:rPr lang="en-US" sz="2000" b="1" dirty="0">
                <a:cs typeface="Times New Roman" pitchFamily="18" charset="0"/>
              </a:rPr>
              <a:t>Sand filter and pea gravel filter</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Open sand filters will not be permitted</a:t>
            </a:r>
          </a:p>
          <a:p>
            <a:pPr marL="800100" lvl="1" indent="-342900" eaLnBrk="1" fontAlgn="auto" hangingPunct="1">
              <a:spcBef>
                <a:spcPct val="20000"/>
              </a:spcBef>
              <a:spcAft>
                <a:spcPts val="0"/>
              </a:spcAft>
              <a:buFont typeface="Arial" pitchFamily="34" charset="0"/>
              <a:buChar char="•"/>
              <a:defRPr/>
            </a:pPr>
            <a:endParaRPr lang="en-US" dirty="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D8491FEE-9ED7-EBDC-5199-3D50C4F063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262271"/>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381000" y="1143001"/>
            <a:ext cx="8108465" cy="571500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u="sng" dirty="0">
                <a:cs typeface="Times New Roman" pitchFamily="18" charset="0"/>
              </a:rPr>
              <a:t>Damage repair, replacement and renovation to properly function permitted systems </a:t>
            </a:r>
            <a:r>
              <a:rPr lang="en-US" sz="2000" u="sng" dirty="0">
                <a:cs typeface="Times New Roman" pitchFamily="18" charset="0"/>
              </a:rPr>
              <a:t>(page 41)</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b="1" dirty="0">
                <a:solidFill>
                  <a:srgbClr val="FF0000"/>
                </a:solidFill>
                <a:cs typeface="Times New Roman" pitchFamily="18" charset="0"/>
              </a:rPr>
              <a:t>Permitted</a:t>
            </a:r>
            <a:r>
              <a:rPr lang="en-US" sz="2000" dirty="0">
                <a:solidFill>
                  <a:srgbClr val="FF0000"/>
                </a:solidFill>
                <a:cs typeface="Times New Roman" pitchFamily="18" charset="0"/>
              </a:rPr>
              <a:t> systems that received a final approval may have these parts of the system repaired or replaced</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Any broken or crushed solid pipe not in the absorption field </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Concrete tanks, drop boxes, distribution boxes, pump tanks</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No repair work shall be done on absorption field areas however, the damaged area may be </a:t>
            </a:r>
            <a:r>
              <a:rPr lang="en-US" sz="2000" b="1" dirty="0">
                <a:cs typeface="Times New Roman" pitchFamily="18" charset="0"/>
              </a:rPr>
              <a:t>replaced </a:t>
            </a:r>
            <a:r>
              <a:rPr lang="en-US" sz="2000" dirty="0">
                <a:cs typeface="Times New Roman" pitchFamily="18" charset="0"/>
              </a:rPr>
              <a:t>by an equal amount of trench area</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If the replacement area is </a:t>
            </a:r>
            <a:r>
              <a:rPr lang="en-US" sz="2000" b="1" dirty="0">
                <a:cs typeface="Times New Roman" pitchFamily="18" charset="0"/>
              </a:rPr>
              <a:t>not</a:t>
            </a:r>
            <a:r>
              <a:rPr lang="en-US" sz="2000" dirty="0">
                <a:cs typeface="Times New Roman" pitchFamily="18" charset="0"/>
              </a:rPr>
              <a:t> in the represented soil area, a </a:t>
            </a:r>
            <a:r>
              <a:rPr lang="en-US" sz="2000" b="1" dirty="0">
                <a:cs typeface="Times New Roman" pitchFamily="18" charset="0"/>
              </a:rPr>
              <a:t>soil morphology evaluation is needed</a:t>
            </a:r>
          </a:p>
          <a:p>
            <a:pPr marL="342900"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When a repair is made to any part of an onsite wastewater system, the tank shall first be pumped and the baffles inspected</a:t>
            </a:r>
          </a:p>
          <a:p>
            <a:pPr marL="342900" indent="-342900" algn="just" eaLnBrk="1" fontAlgn="auto" hangingPunct="1">
              <a:spcBef>
                <a:spcPct val="20000"/>
              </a:spcBef>
              <a:spcAft>
                <a:spcPts val="0"/>
              </a:spcAft>
              <a:buFont typeface="Arial" pitchFamily="34" charset="0"/>
              <a:buChar char="•"/>
              <a:defRPr/>
            </a:pPr>
            <a:r>
              <a:rPr lang="en-US" sz="2000" dirty="0">
                <a:solidFill>
                  <a:srgbClr val="FF0000"/>
                </a:solidFill>
                <a:cs typeface="Times New Roman" pitchFamily="18" charset="0"/>
              </a:rPr>
              <a:t>Un-permitted systems may not be repaired and must be replaced under  current permit.</a:t>
            </a:r>
          </a:p>
          <a:p>
            <a:pPr lvl="1" eaLnBrk="1" fontAlgn="auto" hangingPunct="1">
              <a:spcBef>
                <a:spcPct val="20000"/>
              </a:spcBef>
              <a:spcAft>
                <a:spcPts val="0"/>
              </a:spcAft>
              <a:defRPr/>
            </a:pPr>
            <a:endParaRPr lang="en-US" dirty="0">
              <a:solidFill>
                <a:srgbClr val="FF0000"/>
              </a:solidFill>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2C831A45-5CDC-1393-7C19-6D1F694121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4921"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304801" y="990601"/>
            <a:ext cx="7924800" cy="5181599"/>
          </a:xfrm>
          <a:prstGeom prst="rect">
            <a:avLst/>
          </a:prstGeom>
        </p:spPr>
        <p:txBody>
          <a:bodyPr vert="horz" lIns="91440" tIns="45720" rIns="91440" bIns="45720" rtlCol="0">
            <a:normAutofit fontScale="92500" lnSpcReduction="10000"/>
          </a:bodyPr>
          <a:lstStyle/>
          <a:p>
            <a:pPr lvl="0" algn="just" eaLnBrk="1" fontAlgn="auto" hangingPunct="1">
              <a:spcBef>
                <a:spcPct val="20000"/>
              </a:spcBef>
              <a:spcAft>
                <a:spcPts val="0"/>
              </a:spcAft>
              <a:defRPr/>
            </a:pPr>
            <a:endParaRPr lang="en-US" sz="2000" dirty="0">
              <a:cs typeface="Times New Roman" pitchFamily="18" charset="0"/>
            </a:endParaRPr>
          </a:p>
          <a:p>
            <a:pPr marL="342900" indent="-342900" algn="just" eaLnBrk="1" fontAlgn="auto" hangingPunct="1">
              <a:spcBef>
                <a:spcPct val="20000"/>
              </a:spcBef>
              <a:spcAft>
                <a:spcPts val="0"/>
              </a:spcAft>
              <a:buFont typeface="Arial" pitchFamily="34" charset="0"/>
              <a:buChar char="•"/>
              <a:defRPr/>
            </a:pPr>
            <a:r>
              <a:rPr lang="en-US" sz="2000" b="1" dirty="0">
                <a:cs typeface="Times New Roman" pitchFamily="18" charset="0"/>
              </a:rPr>
              <a:t>Renovations of systems installed prior to May 1, 1992:</a:t>
            </a:r>
          </a:p>
          <a:p>
            <a:pPr marL="342900" indent="-342900" algn="just" eaLnBrk="1" fontAlgn="auto" hangingPunct="1">
              <a:spcBef>
                <a:spcPct val="20000"/>
              </a:spcBef>
              <a:spcAft>
                <a:spcPts val="0"/>
              </a:spcAft>
              <a:buFont typeface="Arial" pitchFamily="34" charset="0"/>
              <a:buChar char="•"/>
              <a:defRPr/>
            </a:pPr>
            <a:r>
              <a:rPr lang="en-US" sz="2000" b="1" dirty="0">
                <a:solidFill>
                  <a:srgbClr val="FF0000"/>
                </a:solidFill>
                <a:cs typeface="Times New Roman" pitchFamily="18" charset="0"/>
              </a:rPr>
              <a:t>Permitting began in 1992. Systems older than 1992 will not have a permit.</a:t>
            </a:r>
          </a:p>
          <a:p>
            <a:pPr marL="800100" lvl="1" indent="-342900" algn="just" eaLnBrk="1" fontAlgn="auto" hangingPunct="1">
              <a:spcBef>
                <a:spcPct val="20000"/>
              </a:spcBef>
              <a:spcAft>
                <a:spcPts val="0"/>
              </a:spcAft>
              <a:buFont typeface="Arial" pitchFamily="34" charset="0"/>
              <a:buChar char="•"/>
              <a:defRPr/>
            </a:pPr>
            <a:r>
              <a:rPr lang="en-US" sz="2000" b="1" dirty="0">
                <a:solidFill>
                  <a:srgbClr val="FF0000"/>
                </a:solidFill>
                <a:cs typeface="Times New Roman" pitchFamily="18" charset="0"/>
              </a:rPr>
              <a:t>No repairs are allowed on existing absorption systems that do not have a permit on file, they shall be replaced.</a:t>
            </a:r>
          </a:p>
          <a:p>
            <a:pPr marL="800100" lvl="1" indent="-342900" algn="just" eaLnBrk="1" fontAlgn="auto" hangingPunct="1">
              <a:spcBef>
                <a:spcPct val="20000"/>
              </a:spcBef>
              <a:spcAft>
                <a:spcPts val="0"/>
              </a:spcAft>
              <a:buFont typeface="Arial" pitchFamily="34" charset="0"/>
              <a:buChar char="•"/>
              <a:defRPr/>
            </a:pPr>
            <a:r>
              <a:rPr lang="en-US" sz="2000" dirty="0">
                <a:solidFill>
                  <a:srgbClr val="FF0000"/>
                </a:solidFill>
                <a:cs typeface="Times New Roman" pitchFamily="18" charset="0"/>
              </a:rPr>
              <a:t>Septic tanks may not be replaced without bringing the entire system up to current standards.</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An inspection by a site evaluator may be done to determine if system does meet current standards, however this is discouraged</a:t>
            </a:r>
          </a:p>
          <a:p>
            <a:pPr marL="1714500" lvl="3"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Will add to the cost if it doesn’t meet current standards</a:t>
            </a:r>
          </a:p>
          <a:p>
            <a:pPr marL="1714500" lvl="3"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More often than not, the system will not meet current standards</a:t>
            </a:r>
          </a:p>
          <a:p>
            <a:pPr marL="800100" lvl="1" indent="-342900" algn="just" eaLnBrk="1" fontAlgn="auto" hangingPunct="1">
              <a:spcBef>
                <a:spcPct val="20000"/>
              </a:spcBef>
              <a:spcAft>
                <a:spcPts val="0"/>
              </a:spcAft>
              <a:buFont typeface="Arial" pitchFamily="34" charset="0"/>
              <a:buChar char="•"/>
              <a:defRPr/>
            </a:pPr>
            <a:r>
              <a:rPr lang="en-US" sz="2000" dirty="0">
                <a:cs typeface="Times New Roman" pitchFamily="18" charset="0"/>
              </a:rPr>
              <a:t>If only the lateral needs replaced, and you want to use the current tank, </a:t>
            </a:r>
            <a:r>
              <a:rPr lang="en-US" sz="2000" b="1" dirty="0">
                <a:solidFill>
                  <a:srgbClr val="FF0000"/>
                </a:solidFill>
                <a:cs typeface="Times New Roman" pitchFamily="18" charset="0"/>
              </a:rPr>
              <a:t>you must lift the tank and put gravel underneath in accordance to the wastewater ordinance</a:t>
            </a:r>
            <a:r>
              <a:rPr lang="en-US" sz="2000" dirty="0">
                <a:solidFill>
                  <a:srgbClr val="FF0000"/>
                </a:solidFill>
                <a:cs typeface="Times New Roman" pitchFamily="18" charset="0"/>
              </a:rPr>
              <a:t> </a:t>
            </a:r>
            <a:r>
              <a:rPr lang="en-US" sz="2000" dirty="0">
                <a:cs typeface="Times New Roman" pitchFamily="18" charset="0"/>
              </a:rPr>
              <a:t>and bring tank components up to code. </a:t>
            </a:r>
          </a:p>
          <a:p>
            <a:pPr marL="800100" lvl="1" indent="-342900" eaLnBrk="1" fontAlgn="auto" hangingPunct="1">
              <a:spcBef>
                <a:spcPct val="20000"/>
              </a:spcBef>
              <a:spcAft>
                <a:spcPts val="0"/>
              </a:spcAft>
              <a:buFont typeface="Arial" pitchFamily="34" charset="0"/>
              <a:buChar char="•"/>
              <a:defRPr/>
            </a:pPr>
            <a:endParaRPr lang="en-US" dirty="0">
              <a:cs typeface="Times New Roman" pitchFamily="18" charset="0"/>
            </a:endParaRP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34A9FD36-119D-B109-A9E6-A6548FBE71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4921"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228600" y="1142999"/>
            <a:ext cx="8503134" cy="5486401"/>
          </a:xfrm>
          <a:prstGeom prst="rect">
            <a:avLst/>
          </a:prstGeom>
        </p:spPr>
        <p:txBody>
          <a:bodyPr vert="horz" lIns="91440" tIns="45720" rIns="91440" bIns="45720" rtlCol="0">
            <a:normAutofit/>
          </a:bodyPr>
          <a:lstStyle/>
          <a:p>
            <a:pPr marL="342900" indent="-342900" eaLnBrk="1" fontAlgn="auto" hangingPunct="1">
              <a:spcBef>
                <a:spcPct val="20000"/>
              </a:spcBef>
              <a:spcAft>
                <a:spcPts val="0"/>
              </a:spcAft>
              <a:buFont typeface="Arial" pitchFamily="34" charset="0"/>
              <a:buChar char="•"/>
              <a:defRPr/>
            </a:pPr>
            <a:r>
              <a:rPr lang="en-US" sz="2000" u="sng" dirty="0">
                <a:solidFill>
                  <a:srgbClr val="FF0000"/>
                </a:solidFill>
                <a:cs typeface="Times New Roman" pitchFamily="18" charset="0"/>
              </a:rPr>
              <a:t>Section VII: </a:t>
            </a:r>
            <a:r>
              <a:rPr lang="en-US" sz="2000" b="1" u="sng" dirty="0">
                <a:solidFill>
                  <a:srgbClr val="FF0000"/>
                </a:solidFill>
                <a:cs typeface="Times New Roman" pitchFamily="18" charset="0"/>
              </a:rPr>
              <a:t>Permit revocation or suspension</a:t>
            </a:r>
          </a:p>
          <a:p>
            <a:pPr marL="342900" indent="-342900" eaLnBrk="1" fontAlgn="auto" hangingPunct="1">
              <a:spcBef>
                <a:spcPct val="20000"/>
              </a:spcBef>
              <a:spcAft>
                <a:spcPts val="0"/>
              </a:spcAft>
              <a:buFont typeface="Arial" pitchFamily="34" charset="0"/>
              <a:buChar char="•"/>
              <a:defRPr/>
            </a:pPr>
            <a:r>
              <a:rPr lang="en-US" sz="2000" dirty="0">
                <a:cs typeface="Times New Roman" pitchFamily="18" charset="0"/>
              </a:rPr>
              <a:t>Reasons: </a:t>
            </a:r>
          </a:p>
          <a:p>
            <a:pPr marL="800100" lvl="1" indent="-342900" eaLnBrk="1" fontAlgn="auto" hangingPunct="1">
              <a:spcBef>
                <a:spcPct val="20000"/>
              </a:spcBef>
              <a:spcAft>
                <a:spcPts val="0"/>
              </a:spcAft>
              <a:buFont typeface="Arial" pitchFamily="34" charset="0"/>
              <a:buChar char="•"/>
              <a:defRPr/>
            </a:pPr>
            <a:r>
              <a:rPr lang="en-US" sz="2000" b="1" dirty="0">
                <a:cs typeface="Times New Roman" pitchFamily="18" charset="0"/>
              </a:rPr>
              <a:t>Non-compliance with terms of the permit</a:t>
            </a:r>
          </a:p>
          <a:p>
            <a:pPr marL="800100" lvl="1" indent="-342900" eaLnBrk="1" fontAlgn="auto" hangingPunct="1">
              <a:spcBef>
                <a:spcPct val="20000"/>
              </a:spcBef>
              <a:spcAft>
                <a:spcPts val="0"/>
              </a:spcAft>
              <a:buFont typeface="Arial" pitchFamily="34" charset="0"/>
              <a:buChar char="•"/>
              <a:defRPr/>
            </a:pPr>
            <a:r>
              <a:rPr lang="en-US" sz="2000" b="1" dirty="0">
                <a:cs typeface="Times New Roman" pitchFamily="18" charset="0"/>
              </a:rPr>
              <a:t>Unapproved deviation from application details</a:t>
            </a:r>
          </a:p>
          <a:p>
            <a:pPr marL="800100" lvl="1" indent="-342900" eaLnBrk="1" fontAlgn="auto" hangingPunct="1">
              <a:spcBef>
                <a:spcPct val="20000"/>
              </a:spcBef>
              <a:spcAft>
                <a:spcPts val="0"/>
              </a:spcAft>
              <a:buFont typeface="Arial" pitchFamily="34" charset="0"/>
              <a:buChar char="•"/>
              <a:defRPr/>
            </a:pPr>
            <a:r>
              <a:rPr lang="en-US" sz="2000" b="1" dirty="0">
                <a:cs typeface="Times New Roman" pitchFamily="18" charset="0"/>
              </a:rPr>
              <a:t>Supplying false information</a:t>
            </a:r>
          </a:p>
          <a:p>
            <a:pPr marL="800100" lvl="1" indent="-342900" eaLnBrk="1" fontAlgn="auto" hangingPunct="1">
              <a:spcBef>
                <a:spcPct val="20000"/>
              </a:spcBef>
              <a:spcAft>
                <a:spcPts val="0"/>
              </a:spcAft>
              <a:buFont typeface="Arial" pitchFamily="34" charset="0"/>
              <a:buChar char="•"/>
              <a:defRPr/>
            </a:pPr>
            <a:r>
              <a:rPr lang="en-US" sz="2000" b="1" dirty="0">
                <a:cs typeface="Times New Roman" pitchFamily="18" charset="0"/>
              </a:rPr>
              <a:t>Changing site conditions which result in a violation of current standards</a:t>
            </a:r>
          </a:p>
          <a:p>
            <a:pPr marL="342900" indent="-342900" eaLnBrk="1" fontAlgn="auto" hangingPunct="1">
              <a:spcBef>
                <a:spcPct val="20000"/>
              </a:spcBef>
              <a:spcAft>
                <a:spcPts val="0"/>
              </a:spcAft>
              <a:buFont typeface="Arial" pitchFamily="34" charset="0"/>
              <a:buChar char="•"/>
              <a:defRPr/>
            </a:pPr>
            <a:r>
              <a:rPr lang="en-US" sz="2000" u="sng" dirty="0">
                <a:cs typeface="Times New Roman" pitchFamily="18" charset="0"/>
              </a:rPr>
              <a:t>Section IX: License revocation or suspension</a:t>
            </a:r>
          </a:p>
          <a:p>
            <a:pPr marL="800100" lvl="1" indent="-342900" eaLnBrk="1" fontAlgn="auto" hangingPunct="1">
              <a:spcBef>
                <a:spcPct val="20000"/>
              </a:spcBef>
              <a:spcAft>
                <a:spcPts val="0"/>
              </a:spcAft>
              <a:buFont typeface="Arial" pitchFamily="34" charset="0"/>
              <a:buChar char="•"/>
              <a:defRPr/>
            </a:pPr>
            <a:r>
              <a:rPr lang="en-US" sz="2000" dirty="0">
                <a:cs typeface="Times New Roman" pitchFamily="18" charset="0"/>
              </a:rPr>
              <a:t>First infraction: 30 day suspension</a:t>
            </a:r>
          </a:p>
          <a:p>
            <a:pPr marL="800100" lvl="1" indent="-342900" eaLnBrk="1" fontAlgn="auto" hangingPunct="1">
              <a:spcBef>
                <a:spcPct val="20000"/>
              </a:spcBef>
              <a:spcAft>
                <a:spcPts val="0"/>
              </a:spcAft>
              <a:buFont typeface="Arial" pitchFamily="34" charset="0"/>
              <a:buChar char="•"/>
              <a:defRPr/>
            </a:pPr>
            <a:r>
              <a:rPr lang="en-US" sz="2000" dirty="0">
                <a:cs typeface="Times New Roman" pitchFamily="18" charset="0"/>
              </a:rPr>
              <a:t>Second infraction: 90 day suspension</a:t>
            </a:r>
          </a:p>
          <a:p>
            <a:pPr marL="800100" lvl="1" indent="-342900" eaLnBrk="1" fontAlgn="auto" hangingPunct="1">
              <a:spcBef>
                <a:spcPct val="20000"/>
              </a:spcBef>
              <a:spcAft>
                <a:spcPts val="0"/>
              </a:spcAft>
              <a:buFont typeface="Arial" pitchFamily="34" charset="0"/>
              <a:buChar char="•"/>
              <a:defRPr/>
            </a:pPr>
            <a:r>
              <a:rPr lang="en-US" sz="2000" dirty="0">
                <a:cs typeface="Times New Roman" pitchFamily="18" charset="0"/>
              </a:rPr>
              <a:t>Third infraction: 1 year revocation</a:t>
            </a:r>
          </a:p>
          <a:p>
            <a:pPr marL="800100" lvl="1" indent="-342900" eaLnBrk="1" fontAlgn="auto" hangingPunct="1">
              <a:spcBef>
                <a:spcPct val="20000"/>
              </a:spcBef>
              <a:spcAft>
                <a:spcPts val="0"/>
              </a:spcAft>
              <a:buFont typeface="Arial" pitchFamily="34" charset="0"/>
              <a:buChar char="•"/>
              <a:defRPr/>
            </a:pPr>
            <a:r>
              <a:rPr lang="en-US" sz="2000" dirty="0">
                <a:solidFill>
                  <a:srgbClr val="FF0000"/>
                </a:solidFill>
                <a:cs typeface="Times New Roman" pitchFamily="18" charset="0"/>
              </a:rPr>
              <a:t>Fourth infraction: permanent revocation</a:t>
            </a:r>
          </a:p>
          <a:p>
            <a:pPr marL="800100" lvl="1" indent="-342900" eaLnBrk="1" fontAlgn="auto" hangingPunct="1">
              <a:spcBef>
                <a:spcPct val="20000"/>
              </a:spcBef>
              <a:spcAft>
                <a:spcPts val="0"/>
              </a:spcAft>
              <a:buFont typeface="Arial" pitchFamily="34" charset="0"/>
              <a:buChar char="•"/>
              <a:defRPr/>
            </a:pPr>
            <a:endParaRPr lang="en-US" sz="2000" dirty="0">
              <a:solidFill>
                <a:srgbClr val="FF0000"/>
              </a:solidFill>
              <a:cs typeface="Times New Roman" pitchFamily="18" charset="0"/>
            </a:endParaRPr>
          </a:p>
          <a:p>
            <a:pPr lvl="1" eaLnBrk="1" fontAlgn="auto" hangingPunct="1">
              <a:spcBef>
                <a:spcPct val="20000"/>
              </a:spcBef>
              <a:spcAft>
                <a:spcPts val="0"/>
              </a:spcAft>
              <a:defRPr/>
            </a:pPr>
            <a:r>
              <a:rPr lang="en-US" sz="2000" b="1" dirty="0">
                <a:cs typeface="Times New Roman" pitchFamily="18" charset="0"/>
              </a:rPr>
              <a:t>*Wastewater class must be retaken and test passed in order to install systems in Christian County. </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17EE3FD0-B176-3027-B024-9C1D5EA8FC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299483"/>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5"/>
          <p:cNvSpPr txBox="1">
            <a:spLocks/>
          </p:cNvSpPr>
          <p:nvPr/>
        </p:nvSpPr>
        <p:spPr>
          <a:xfrm>
            <a:off x="381000" y="1371601"/>
            <a:ext cx="8229600" cy="5486399"/>
          </a:xfrm>
          <a:prstGeom prst="rect">
            <a:avLst/>
          </a:prstGeom>
        </p:spPr>
        <p:txBody>
          <a:bodyPr vert="horz" lIns="91440" tIns="45720" rIns="91440" bIns="45720" rtlCol="0">
            <a:normAutofit/>
          </a:bodyPr>
          <a:lstStyle/>
          <a:p>
            <a:pPr marL="342900" indent="-342900" algn="just" eaLnBrk="1" fontAlgn="auto" hangingPunct="1">
              <a:spcBef>
                <a:spcPct val="20000"/>
              </a:spcBef>
              <a:spcAft>
                <a:spcPts val="0"/>
              </a:spcAft>
              <a:buFont typeface="Arial" pitchFamily="34" charset="0"/>
              <a:buChar char="•"/>
              <a:defRPr/>
            </a:pPr>
            <a:r>
              <a:rPr lang="en-US" u="sng" dirty="0">
                <a:solidFill>
                  <a:srgbClr val="FF0000"/>
                </a:solidFill>
                <a:cs typeface="Times New Roman" pitchFamily="18" charset="0"/>
              </a:rPr>
              <a:t>During the time of suspension or revocation no new permits will be issued and no inspections of existing systems will be performed</a:t>
            </a:r>
          </a:p>
          <a:p>
            <a:pPr marL="342900" indent="-342900" algn="just" eaLnBrk="1" fontAlgn="auto" hangingPunct="1">
              <a:spcBef>
                <a:spcPct val="20000"/>
              </a:spcBef>
              <a:spcAft>
                <a:spcPts val="0"/>
              </a:spcAft>
              <a:buFont typeface="Arial" pitchFamily="34" charset="0"/>
              <a:buChar char="•"/>
              <a:defRPr/>
            </a:pPr>
            <a:endParaRPr lang="en-US" u="sng" dirty="0">
              <a:cs typeface="Times New Roman" pitchFamily="18" charset="0"/>
            </a:endParaRPr>
          </a:p>
          <a:p>
            <a:pPr marL="342900" indent="-342900" algn="just" eaLnBrk="1" fontAlgn="auto" hangingPunct="1">
              <a:spcBef>
                <a:spcPct val="20000"/>
              </a:spcBef>
              <a:spcAft>
                <a:spcPts val="0"/>
              </a:spcAft>
              <a:buFont typeface="Arial" pitchFamily="34" charset="0"/>
              <a:buChar char="•"/>
              <a:defRPr/>
            </a:pPr>
            <a:r>
              <a:rPr lang="en-US" dirty="0">
                <a:cs typeface="Times New Roman" pitchFamily="18" charset="0"/>
              </a:rPr>
              <a:t>Penalties of violating the ordinance can include a fine of up to $1,000 and or 1 year in county jail</a:t>
            </a:r>
          </a:p>
          <a:p>
            <a:pPr marL="342900" indent="-342900" algn="just" eaLnBrk="1" fontAlgn="auto" hangingPunct="1">
              <a:spcBef>
                <a:spcPct val="20000"/>
              </a:spcBef>
              <a:spcAft>
                <a:spcPts val="0"/>
              </a:spcAft>
              <a:buFont typeface="Arial" pitchFamily="34" charset="0"/>
              <a:buChar char="•"/>
              <a:defRPr/>
            </a:pPr>
            <a:endParaRPr lang="en-US" dirty="0">
              <a:cs typeface="Times New Roman" pitchFamily="18" charset="0"/>
            </a:endParaRPr>
          </a:p>
          <a:p>
            <a:pPr marL="342900" indent="-342900" algn="just" eaLnBrk="1" fontAlgn="auto" hangingPunct="1">
              <a:spcBef>
                <a:spcPct val="20000"/>
              </a:spcBef>
              <a:spcAft>
                <a:spcPts val="0"/>
              </a:spcAft>
              <a:buFont typeface="Arial" pitchFamily="34" charset="0"/>
              <a:buChar char="•"/>
              <a:defRPr/>
            </a:pPr>
            <a:r>
              <a:rPr lang="en-US" dirty="0">
                <a:cs typeface="Times New Roman" pitchFamily="18" charset="0"/>
              </a:rPr>
              <a:t>Appeals can be done through a written statement submitted by at least 30 days from the date of notice of suspension through the health officer and board of appeals. A hearing will be scheduled with a 10 day period to schedule a time to be heard.</a:t>
            </a:r>
          </a:p>
        </p:txBody>
      </p:sp>
      <p:pic>
        <p:nvPicPr>
          <p:cNvPr id="6" name="Picture 10" descr="http://www.naccho.org/images/PHlogo.jpg"/>
          <p:cNvPicPr>
            <a:picLocks noChangeAspect="1" noChangeArrowheads="1"/>
          </p:cNvPicPr>
          <p:nvPr/>
        </p:nvPicPr>
        <p:blipFill>
          <a:blip r:embed="rId5" cstate="print"/>
          <a:srcRect/>
          <a:stretch>
            <a:fillRect/>
          </a:stretch>
        </p:blipFill>
        <p:spPr bwMode="auto">
          <a:xfrm>
            <a:off x="8077200" y="586740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9C1027A9-620E-FEE5-5EF8-5F5821066E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429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4400" y="0"/>
            <a:ext cx="8229600" cy="1143000"/>
          </a:xfrm>
        </p:spPr>
        <p:txBody>
          <a:bodyPr>
            <a:noAutofit/>
          </a:bodyPr>
          <a:lstStyle/>
          <a:p>
            <a:pPr algn="l" fontAlgn="auto">
              <a:spcAft>
                <a:spcPts val="0"/>
              </a:spcAft>
              <a:defRPr/>
            </a:pPr>
            <a:r>
              <a:rPr lang="en-US" sz="2400" b="1" dirty="0">
                <a:latin typeface="Times New Roman" pitchFamily="18" charset="0"/>
                <a:cs typeface="Times New Roman" pitchFamily="18" charset="0"/>
              </a:rPr>
              <a:t>Sizing a System: </a:t>
            </a:r>
            <a:br>
              <a:rPr lang="en-US" sz="2400" b="1" dirty="0">
                <a:latin typeface="Times New Roman" pitchFamily="18" charset="0"/>
                <a:cs typeface="Times New Roman" pitchFamily="18" charset="0"/>
              </a:rPr>
            </a:br>
            <a:r>
              <a:rPr lang="en-US" sz="1800" b="1" dirty="0">
                <a:latin typeface="Times New Roman" pitchFamily="18" charset="0"/>
                <a:cs typeface="Times New Roman" pitchFamily="18" charset="0"/>
              </a:rPr>
              <a:t>In Christian County this can be done by installer, soil scientist, or a professional engineer</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txBox="1">
            <a:spLocks/>
          </p:cNvSpPr>
          <p:nvPr/>
        </p:nvSpPr>
        <p:spPr>
          <a:xfrm>
            <a:off x="304800" y="1219200"/>
            <a:ext cx="8382000" cy="56387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u="sng" strike="noStrike" kern="1200" cap="none" spc="0" normalizeH="0" baseline="0" noProof="0" dirty="0">
                <a:ln>
                  <a:noFill/>
                </a:ln>
                <a:solidFill>
                  <a:srgbClr val="FF0000"/>
                </a:solidFill>
                <a:effectLst/>
                <a:uLnTx/>
                <a:uFillTx/>
                <a:cs typeface="Times New Roman" pitchFamily="18" charset="0"/>
              </a:rPr>
              <a:t>(E) </a:t>
            </a:r>
            <a:r>
              <a:rPr kumimoji="0" lang="en-US" sz="2000" b="1" u="sng" strike="noStrike" kern="1200" cap="none" spc="0" normalizeH="0" baseline="0" noProof="0" dirty="0">
                <a:ln>
                  <a:noFill/>
                </a:ln>
                <a:solidFill>
                  <a:srgbClr val="FF0000"/>
                </a:solidFill>
                <a:effectLst/>
                <a:uLnTx/>
                <a:uFillTx/>
                <a:cs typeface="Times New Roman" pitchFamily="18" charset="0"/>
              </a:rPr>
              <a:t>Sewage</a:t>
            </a:r>
            <a:r>
              <a:rPr kumimoji="0" lang="en-US" sz="2000" b="1" u="sng" strike="noStrike" kern="1200" cap="none" spc="0" normalizeH="0" noProof="0" dirty="0">
                <a:ln>
                  <a:noFill/>
                </a:ln>
                <a:solidFill>
                  <a:srgbClr val="FF0000"/>
                </a:solidFill>
                <a:effectLst/>
                <a:uLnTx/>
                <a:uFillTx/>
                <a:cs typeface="Times New Roman" pitchFamily="18" charset="0"/>
              </a:rPr>
              <a:t> flow rates </a:t>
            </a:r>
            <a:r>
              <a:rPr lang="en-US" sz="2000" b="1" u="sng" dirty="0">
                <a:solidFill>
                  <a:srgbClr val="FF0000"/>
                </a:solidFill>
                <a:cs typeface="Times New Roman" pitchFamily="18" charset="0"/>
              </a:rPr>
              <a:t>and calculations </a:t>
            </a:r>
            <a:r>
              <a:rPr kumimoji="0" lang="en-US" sz="2000" u="sng" strike="noStrike" kern="1200" cap="none" spc="0" normalizeH="0" noProof="0" dirty="0">
                <a:ln>
                  <a:noFill/>
                </a:ln>
                <a:solidFill>
                  <a:srgbClr val="FF0000"/>
                </a:solidFill>
                <a:effectLst/>
                <a:uLnTx/>
                <a:uFillTx/>
                <a:cs typeface="Times New Roman" pitchFamily="18" charset="0"/>
              </a:rPr>
              <a:t>(see page 25)</a:t>
            </a:r>
            <a:endParaRPr lang="en-US" sz="2000" i="0" u="sng" baseline="0" dirty="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a:solidFill>
                  <a:srgbClr val="FF0000"/>
                </a:solidFill>
                <a:cs typeface="Times New Roman" pitchFamily="18" charset="0"/>
              </a:rPr>
              <a:t>Residential flow rates are determined by the number of bedrooms, and measured in gallons per day (</a:t>
            </a:r>
            <a:r>
              <a:rPr lang="en-US" sz="2000" dirty="0" err="1">
                <a:solidFill>
                  <a:srgbClr val="FF0000"/>
                </a:solidFill>
                <a:cs typeface="Times New Roman" pitchFamily="18" charset="0"/>
              </a:rPr>
              <a:t>gpd</a:t>
            </a:r>
            <a:r>
              <a:rPr lang="en-US" sz="2000" dirty="0">
                <a:solidFill>
                  <a:srgbClr val="FF0000"/>
                </a:solidFill>
                <a:cs typeface="Times New Roman" pitchFamily="18" charset="0"/>
              </a:rPr>
              <a:t>)</a:t>
            </a:r>
          </a:p>
          <a:p>
            <a:pPr marL="800100" lvl="1" indent="-342900" algn="just" eaLnBrk="1" fontAlgn="auto" hangingPunct="1">
              <a:spcBef>
                <a:spcPct val="20000"/>
              </a:spcBef>
              <a:spcAft>
                <a:spcPts val="0"/>
              </a:spcAft>
              <a:buFont typeface="Arial" pitchFamily="34" charset="0"/>
              <a:buChar char="•"/>
            </a:pPr>
            <a:r>
              <a:rPr lang="en-US" sz="2000" dirty="0">
                <a:solidFill>
                  <a:srgbClr val="FF0000"/>
                </a:solidFill>
                <a:cs typeface="Times New Roman" pitchFamily="18" charset="0"/>
              </a:rPr>
              <a:t>Residential = </a:t>
            </a:r>
            <a:r>
              <a:rPr kumimoji="0" lang="en-US" sz="2000" strike="noStrike" kern="1200" cap="none" spc="0" normalizeH="0" baseline="0" noProof="0" dirty="0">
                <a:ln>
                  <a:noFill/>
                </a:ln>
                <a:solidFill>
                  <a:srgbClr val="FF0000"/>
                </a:solidFill>
                <a:effectLst/>
                <a:uLnTx/>
                <a:uFillTx/>
                <a:cs typeface="Times New Roman" pitchFamily="18" charset="0"/>
              </a:rPr>
              <a:t>120 </a:t>
            </a:r>
            <a:r>
              <a:rPr kumimoji="0" lang="en-US" sz="2000" strike="noStrike" kern="1200" cap="none" spc="0" normalizeH="0" baseline="0" noProof="0" dirty="0" err="1">
                <a:ln>
                  <a:noFill/>
                </a:ln>
                <a:solidFill>
                  <a:srgbClr val="FF0000"/>
                </a:solidFill>
                <a:effectLst/>
                <a:uLnTx/>
                <a:uFillTx/>
                <a:cs typeface="Times New Roman" pitchFamily="18" charset="0"/>
              </a:rPr>
              <a:t>gpd</a:t>
            </a:r>
            <a:r>
              <a:rPr kumimoji="0" lang="en-US" sz="2000" strike="noStrike" kern="1200" cap="none" spc="0" normalizeH="0" baseline="0" noProof="0" dirty="0">
                <a:ln>
                  <a:noFill/>
                </a:ln>
                <a:solidFill>
                  <a:srgbClr val="FF0000"/>
                </a:solidFill>
                <a:effectLst/>
                <a:uLnTx/>
                <a:uFillTx/>
                <a:cs typeface="Times New Roman" pitchFamily="18" charset="0"/>
              </a:rPr>
              <a:t>/bedroom</a:t>
            </a:r>
          </a:p>
          <a:p>
            <a:pPr marL="800100" lvl="1" indent="-342900" algn="just" eaLnBrk="1" fontAlgn="auto" hangingPunct="1">
              <a:spcBef>
                <a:spcPct val="20000"/>
              </a:spcBef>
              <a:spcAft>
                <a:spcPts val="0"/>
              </a:spcAft>
              <a:buFont typeface="Arial" pitchFamily="34" charset="0"/>
              <a:buChar char="•"/>
            </a:pPr>
            <a:endParaRPr lang="en-US" sz="2000" dirty="0">
              <a:cs typeface="Times New Roman" pitchFamily="18" charset="0"/>
            </a:endParaRPr>
          </a:p>
          <a:p>
            <a:pPr marL="800100" lvl="1" indent="-342900" algn="just" eaLnBrk="1" fontAlgn="auto" hangingPunct="1">
              <a:spcBef>
                <a:spcPct val="20000"/>
              </a:spcBef>
              <a:spcAft>
                <a:spcPts val="0"/>
              </a:spcAft>
              <a:buFont typeface="Arial" pitchFamily="34" charset="0"/>
              <a:buChar char="•"/>
            </a:pPr>
            <a:r>
              <a:rPr kumimoji="0" lang="en-US" sz="2000" strike="noStrike" kern="1200" cap="none" spc="0" normalizeH="0" baseline="0" noProof="0" dirty="0">
                <a:ln>
                  <a:noFill/>
                </a:ln>
                <a:solidFill>
                  <a:srgbClr val="FF0000"/>
                </a:solidFill>
                <a:effectLst/>
                <a:uLnTx/>
                <a:uFillTx/>
                <a:cs typeface="Times New Roman" pitchFamily="18" charset="0"/>
              </a:rPr>
              <a:t>The minimum size</a:t>
            </a:r>
            <a:r>
              <a:rPr kumimoji="0" lang="en-US" sz="2000" strike="noStrike" kern="1200" cap="none" spc="0" normalizeH="0" noProof="0" dirty="0">
                <a:ln>
                  <a:noFill/>
                </a:ln>
                <a:solidFill>
                  <a:srgbClr val="FF0000"/>
                </a:solidFill>
                <a:effectLst/>
                <a:uLnTx/>
                <a:uFillTx/>
                <a:cs typeface="Times New Roman" pitchFamily="18" charset="0"/>
              </a:rPr>
              <a:t> for an absorption system is 600 square feet.</a:t>
            </a:r>
            <a:endParaRPr kumimoji="0" lang="en-US" sz="2000" strike="noStrike" kern="1200" cap="none" spc="0" normalizeH="0" baseline="0" noProof="0" dirty="0">
              <a:ln>
                <a:noFill/>
              </a:ln>
              <a:solidFill>
                <a:srgbClr val="FF0000"/>
              </a:solidFill>
              <a:effectLst/>
              <a:uLnTx/>
              <a:uFillTx/>
              <a:cs typeface="Times New Roman" pitchFamily="18" charset="0"/>
            </a:endParaRPr>
          </a:p>
          <a:p>
            <a:pPr marL="342900" indent="-342900" algn="just" eaLnBrk="1" fontAlgn="auto" hangingPunct="1">
              <a:spcBef>
                <a:spcPct val="20000"/>
              </a:spcBef>
              <a:spcAft>
                <a:spcPts val="0"/>
              </a:spcAft>
              <a:buFont typeface="Arial" pitchFamily="34" charset="0"/>
              <a:buChar char="•"/>
            </a:pPr>
            <a:endParaRPr lang="en-US" sz="2000" dirty="0">
              <a:cs typeface="Times New Roman" pitchFamily="18" charset="0"/>
            </a:endParaRPr>
          </a:p>
          <a:p>
            <a:pPr marL="342900" indent="-342900" algn="just" eaLnBrk="1" fontAlgn="auto" hangingPunct="1">
              <a:spcBef>
                <a:spcPct val="20000"/>
              </a:spcBef>
              <a:spcAft>
                <a:spcPts val="0"/>
              </a:spcAft>
              <a:buFont typeface="Arial" pitchFamily="34" charset="0"/>
              <a:buChar char="•"/>
            </a:pPr>
            <a:r>
              <a:rPr lang="en-US" sz="2000" dirty="0">
                <a:solidFill>
                  <a:srgbClr val="FF0000"/>
                </a:solidFill>
                <a:cs typeface="Times New Roman" pitchFamily="18" charset="0"/>
              </a:rPr>
              <a:t>However, the minimum flow rate for a residential building is 240 </a:t>
            </a:r>
            <a:r>
              <a:rPr lang="en-US" sz="2000" dirty="0" err="1">
                <a:solidFill>
                  <a:srgbClr val="FF0000"/>
                </a:solidFill>
                <a:cs typeface="Times New Roman" pitchFamily="18" charset="0"/>
              </a:rPr>
              <a:t>gpd</a:t>
            </a:r>
            <a:r>
              <a:rPr lang="en-US" sz="2000" dirty="0">
                <a:solidFill>
                  <a:srgbClr val="FF0000"/>
                </a:solidFill>
                <a:cs typeface="Times New Roman" pitchFamily="18" charset="0"/>
              </a:rPr>
              <a:t> even if it is only a one (1) bedroom</a:t>
            </a:r>
          </a:p>
          <a:p>
            <a:pPr marL="342900" indent="-342900" algn="just" eaLnBrk="1" fontAlgn="auto" hangingPunct="1">
              <a:spcBef>
                <a:spcPct val="20000"/>
              </a:spcBef>
              <a:spcAft>
                <a:spcPts val="0"/>
              </a:spcAft>
              <a:buFont typeface="Arial" pitchFamily="34" charset="0"/>
              <a:buChar char="•"/>
            </a:pPr>
            <a:endParaRPr kumimoji="0" lang="en-US" sz="2000" strike="noStrike" kern="1200" cap="none" spc="0" normalizeH="0" baseline="0" noProof="0" dirty="0">
              <a:ln>
                <a:noFill/>
              </a:ln>
              <a:solidFill>
                <a:schemeClr val="tx1"/>
              </a:solidFill>
              <a:effectLst/>
              <a:uLnTx/>
              <a:uFillTx/>
              <a:cs typeface="Times New Roman" pitchFamily="18" charset="0"/>
            </a:endParaRPr>
          </a:p>
          <a:p>
            <a:pPr marL="342900" indent="-342900" algn="just" eaLnBrk="1" fontAlgn="auto" hangingPunct="1">
              <a:spcBef>
                <a:spcPct val="20000"/>
              </a:spcBef>
              <a:spcAft>
                <a:spcPts val="0"/>
              </a:spcAft>
              <a:buFont typeface="Arial" pitchFamily="34" charset="0"/>
              <a:buChar char="•"/>
            </a:pPr>
            <a:r>
              <a:rPr lang="en-US" sz="2000" dirty="0">
                <a:cs typeface="Times New Roman" pitchFamily="18" charset="0"/>
              </a:rPr>
              <a:t>*When bedroom occupancy exceeds more than two (2) people per bedroom, an additional 60 </a:t>
            </a:r>
            <a:r>
              <a:rPr lang="en-US" sz="2000" dirty="0" err="1">
                <a:cs typeface="Times New Roman" pitchFamily="18" charset="0"/>
              </a:rPr>
              <a:t>gpd</a:t>
            </a:r>
            <a:r>
              <a:rPr lang="en-US" sz="2000" dirty="0">
                <a:cs typeface="Times New Roman" pitchFamily="18" charset="0"/>
              </a:rPr>
              <a:t>/person should be added to the flow rate determined by the number of bedrooms (use only when the number of people occupying each room is known)</a:t>
            </a:r>
            <a:endParaRPr kumimoji="0" lang="en-US" sz="2000" strike="noStrike" kern="1200" cap="none" spc="0" normalizeH="0" baseline="0" noProof="0" dirty="0">
              <a:ln>
                <a:noFill/>
              </a:ln>
              <a:solidFill>
                <a:schemeClr val="tx1"/>
              </a:solidFill>
              <a:effectLst/>
              <a:uLnTx/>
              <a:uFillTx/>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a:ln>
                <a:noFill/>
              </a:ln>
              <a:solidFill>
                <a:schemeClr val="tx1"/>
              </a:solidFill>
              <a:effectLst/>
              <a:uLnTx/>
              <a:uFillTx/>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7"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1C1455D3-DA29-C28E-DBF9-6D5414F8AB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266701"/>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800" dirty="0">
                <a:latin typeface="Times New Roman" panose="02020603050405020304" pitchFamily="18" charset="0"/>
                <a:cs typeface="Times New Roman" panose="02020603050405020304" pitchFamily="18" charset="0"/>
              </a:rPr>
              <a:t>Daily Flow Rate</a:t>
            </a:r>
          </a:p>
        </p:txBody>
      </p:sp>
      <p:sp>
        <p:nvSpPr>
          <p:cNvPr id="3" name="Content Placeholder 2"/>
          <p:cNvSpPr>
            <a:spLocks noGrp="1"/>
          </p:cNvSpPr>
          <p:nvPr>
            <p:ph idx="1"/>
          </p:nvPr>
        </p:nvSpPr>
        <p:spPr>
          <a:xfrm>
            <a:off x="457200" y="990600"/>
            <a:ext cx="8229600" cy="5135563"/>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Given:</a:t>
            </a:r>
          </a:p>
          <a:p>
            <a:pPr marL="0" indent="0">
              <a:buNone/>
            </a:pPr>
            <a:r>
              <a:rPr lang="en-US" sz="2400" dirty="0">
                <a:latin typeface="Times New Roman" panose="02020603050405020304" pitchFamily="18" charset="0"/>
                <a:cs typeface="Times New Roman" panose="02020603050405020304" pitchFamily="18" charset="0"/>
              </a:rPr>
              <a:t>3 bedrooms</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Find:</a:t>
            </a:r>
          </a:p>
          <a:p>
            <a:pPr marL="0" indent="0">
              <a:buNone/>
            </a:pPr>
            <a:r>
              <a:rPr lang="en-US" sz="2400" dirty="0">
                <a:latin typeface="Times New Roman" panose="02020603050405020304" pitchFamily="18" charset="0"/>
                <a:cs typeface="Times New Roman" panose="02020603050405020304" pitchFamily="18" charset="0"/>
              </a:rPr>
              <a:t>The daily flow rate for a system</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solidFill>
                  <a:srgbClr val="FF0000"/>
                </a:solidFill>
                <a:latin typeface="Times New Roman" panose="02020603050405020304" pitchFamily="18" charset="0"/>
                <a:cs typeface="Times New Roman" panose="02020603050405020304" pitchFamily="18" charset="0"/>
              </a:rPr>
              <a:t>Refer to page 25 for the Single Family Dwelling</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120 </a:t>
            </a:r>
            <a:r>
              <a:rPr lang="en-US" sz="2400" dirty="0" err="1">
                <a:latin typeface="Times New Roman" panose="02020603050405020304" pitchFamily="18" charset="0"/>
                <a:cs typeface="Times New Roman" panose="02020603050405020304" pitchFamily="18" charset="0"/>
              </a:rPr>
              <a:t>gpd</a:t>
            </a:r>
            <a:r>
              <a:rPr lang="en-US" sz="2400" dirty="0">
                <a:latin typeface="Times New Roman" panose="02020603050405020304" pitchFamily="18" charset="0"/>
                <a:cs typeface="Times New Roman" panose="02020603050405020304" pitchFamily="18" charset="0"/>
              </a:rPr>
              <a:t> x 3 = 360 </a:t>
            </a:r>
            <a:r>
              <a:rPr lang="en-US" sz="2400" dirty="0" err="1">
                <a:latin typeface="Times New Roman" panose="02020603050405020304" pitchFamily="18" charset="0"/>
                <a:cs typeface="Times New Roman" panose="02020603050405020304" pitchFamily="18" charset="0"/>
              </a:rPr>
              <a:t>gpd</a:t>
            </a: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4778BAB4-00EE-034C-9C2C-088065161B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271094"/>
            <a:ext cx="609600" cy="609600"/>
          </a:xfrm>
          <a:prstGeom prst="rect">
            <a:avLst/>
          </a:prstGeom>
        </p:spPr>
      </p:pic>
    </p:spTree>
    <p:extLst>
      <p:ext uri="{BB962C8B-B14F-4D97-AF65-F5344CB8AC3E}">
        <p14:creationId xmlns:p14="http://schemas.microsoft.com/office/powerpoint/2010/main" val="140576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Design and Construction Standards</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txBox="1">
            <a:spLocks/>
          </p:cNvSpPr>
          <p:nvPr/>
        </p:nvSpPr>
        <p:spPr>
          <a:xfrm>
            <a:off x="304800" y="1371600"/>
            <a:ext cx="8305800" cy="5638799"/>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cs typeface="Times New Roman" pitchFamily="18" charset="0"/>
              </a:rPr>
              <a:t> </a:t>
            </a:r>
            <a:r>
              <a:rPr kumimoji="0" lang="en-US" b="0" i="0" u="none" strike="noStrike" kern="1200" cap="none" spc="0" normalizeH="0" baseline="0" noProof="0" dirty="0">
                <a:ln>
                  <a:noFill/>
                </a:ln>
                <a:solidFill>
                  <a:schemeClr val="tx1"/>
                </a:solidFill>
                <a:effectLst/>
                <a:uLnTx/>
                <a:uFillTx/>
                <a:cs typeface="Times New Roman" pitchFamily="18" charset="0"/>
              </a:rPr>
              <a:t>(A) Definitions,</a:t>
            </a:r>
            <a:r>
              <a:rPr kumimoji="0" lang="en-US" b="0" i="0" u="none" strike="noStrike" kern="1200" cap="none" spc="0" normalizeH="0" noProof="0" dirty="0">
                <a:ln>
                  <a:noFill/>
                </a:ln>
                <a:solidFill>
                  <a:schemeClr val="tx1"/>
                </a:solidFill>
                <a:effectLst/>
                <a:uLnTx/>
                <a:uFillTx/>
                <a:cs typeface="Times New Roman" pitchFamily="18" charset="0"/>
              </a:rPr>
              <a:t> pages 18-22</a:t>
            </a:r>
          </a:p>
          <a:p>
            <a:pPr marL="457200" marR="0" lvl="0"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baseline="0" dirty="0">
                <a:solidFill>
                  <a:srgbClr val="FF0000"/>
                </a:solidFill>
                <a:cs typeface="Times New Roman" pitchFamily="18" charset="0"/>
              </a:rPr>
              <a:t>(B)</a:t>
            </a:r>
            <a:r>
              <a:rPr lang="en-US" dirty="0">
                <a:solidFill>
                  <a:srgbClr val="FF0000"/>
                </a:solidFill>
                <a:cs typeface="Times New Roman" pitchFamily="18" charset="0"/>
              </a:rPr>
              <a:t> Standards are applicable to systems producing flows of three thousand (3,000) gallons per day (</a:t>
            </a:r>
            <a:r>
              <a:rPr lang="en-US" dirty="0" err="1">
                <a:solidFill>
                  <a:srgbClr val="FF0000"/>
                </a:solidFill>
                <a:cs typeface="Times New Roman" pitchFamily="18" charset="0"/>
              </a:rPr>
              <a:t>gpd</a:t>
            </a:r>
            <a:r>
              <a:rPr lang="en-US" dirty="0">
                <a:solidFill>
                  <a:srgbClr val="FF0000"/>
                </a:solidFill>
                <a:cs typeface="Times New Roman" pitchFamily="18" charset="0"/>
              </a:rPr>
              <a:t>) or less. </a:t>
            </a:r>
          </a:p>
          <a:p>
            <a:pPr marL="457200" marR="0" lvl="0"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cs typeface="Times New Roman" pitchFamily="18" charset="0"/>
              </a:rPr>
              <a:t>Systems with larger than 3,000 </a:t>
            </a:r>
            <a:r>
              <a:rPr lang="en-US" dirty="0" err="1">
                <a:cs typeface="Times New Roman" pitchFamily="18" charset="0"/>
              </a:rPr>
              <a:t>gpd</a:t>
            </a:r>
            <a:r>
              <a:rPr lang="en-US" dirty="0">
                <a:cs typeface="Times New Roman" pitchFamily="18" charset="0"/>
              </a:rPr>
              <a:t> flow rates are under the jurisdiction of the Department of Natural Resources. In addition, more than one residence on a single lagoon must go through the Dept. of Natural Resources (DNR).</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cs typeface="Times New Roman" pitchFamily="18" charset="0"/>
              </a:rPr>
              <a:t> (D) Minimum setback distances</a:t>
            </a:r>
            <a:endParaRPr kumimoji="0" lang="en-US" b="0" i="0" u="none" strike="noStrike" kern="1200" cap="none" spc="0" normalizeH="0" baseline="0" noProof="0" dirty="0">
              <a:ln>
                <a:noFill/>
              </a:ln>
              <a:solidFill>
                <a:schemeClr val="tx1"/>
              </a:solidFill>
              <a:effectLst/>
              <a:uLnTx/>
              <a:uFillTx/>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7"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3" name="Recorded Sound">
            <a:hlinkClick r:id="" action="ppaction://media"/>
            <a:extLst>
              <a:ext uri="{FF2B5EF4-FFF2-40B4-BE49-F238E27FC236}">
                <a16:creationId xmlns:a16="http://schemas.microsoft.com/office/drawing/2014/main" id="{0CD52CE5-CB47-7339-EA88-457555EBDC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3916" y="26670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610600" cy="6629400"/>
          </a:xfrm>
        </p:spPr>
        <p:txBody>
          <a:bodyPr>
            <a:normAutofit/>
          </a:bodyPr>
          <a:lstStyle/>
          <a:p>
            <a:pPr algn="just"/>
            <a:r>
              <a:rPr lang="en-US" sz="2000" b="1" dirty="0">
                <a:latin typeface="Times New Roman" pitchFamily="18" charset="0"/>
                <a:cs typeface="Times New Roman" pitchFamily="18" charset="0"/>
              </a:rPr>
              <a:t>Example: How many linear feet are required for a system</a:t>
            </a:r>
          </a:p>
          <a:p>
            <a:pPr algn="just"/>
            <a:endParaRPr lang="en-US" sz="2000" b="1" dirty="0">
              <a:latin typeface="Times New Roman" pitchFamily="18" charset="0"/>
              <a:cs typeface="Times New Roman" pitchFamily="18" charset="0"/>
            </a:endParaRPr>
          </a:p>
          <a:p>
            <a:pPr algn="just"/>
            <a:r>
              <a:rPr lang="en-US" sz="1900" b="1" dirty="0">
                <a:latin typeface="Times New Roman" pitchFamily="18" charset="0"/>
                <a:cs typeface="Times New Roman" pitchFamily="18" charset="0"/>
              </a:rPr>
              <a:t>Given:</a:t>
            </a:r>
          </a:p>
          <a:p>
            <a:pPr algn="just"/>
            <a:r>
              <a:rPr lang="en-US" sz="1900" b="1" dirty="0">
                <a:solidFill>
                  <a:srgbClr val="FF0000"/>
                </a:solidFill>
                <a:latin typeface="Times New Roman" pitchFamily="18" charset="0"/>
                <a:cs typeface="Times New Roman" pitchFamily="18" charset="0"/>
              </a:rPr>
              <a:t>Daily Flow /Loading Rate /Trench Width = Linear Feet required for the system</a:t>
            </a:r>
            <a:endParaRPr lang="en-US" sz="1900" dirty="0">
              <a:latin typeface="Times New Roman" pitchFamily="18" charset="0"/>
              <a:cs typeface="Times New Roman" pitchFamily="18" charset="0"/>
            </a:endParaRPr>
          </a:p>
          <a:p>
            <a:pPr algn="just"/>
            <a:endParaRPr lang="en-US" sz="1900" dirty="0">
              <a:latin typeface="Times New Roman" pitchFamily="18" charset="0"/>
              <a:cs typeface="Times New Roman" pitchFamily="18" charset="0"/>
            </a:endParaRPr>
          </a:p>
          <a:p>
            <a:pPr marL="0" indent="0" algn="just">
              <a:buNone/>
            </a:pPr>
            <a:r>
              <a:rPr lang="en-US" sz="1900" b="1" dirty="0">
                <a:latin typeface="Times New Roman" pitchFamily="18" charset="0"/>
                <a:cs typeface="Times New Roman" pitchFamily="18" charset="0"/>
              </a:rPr>
              <a:t>Given:</a:t>
            </a:r>
          </a:p>
          <a:p>
            <a:pPr lvl="1" algn="just"/>
            <a:r>
              <a:rPr lang="en-US" sz="1900" dirty="0">
                <a:latin typeface="Times New Roman" pitchFamily="18" charset="0"/>
                <a:cs typeface="Times New Roman" pitchFamily="18" charset="0"/>
              </a:rPr>
              <a:t>Loading Rate = 0.4 </a:t>
            </a:r>
            <a:r>
              <a:rPr lang="en-US" sz="1900" dirty="0" err="1">
                <a:latin typeface="Times New Roman" pitchFamily="18" charset="0"/>
                <a:cs typeface="Times New Roman" pitchFamily="18" charset="0"/>
              </a:rPr>
              <a:t>gpd</a:t>
            </a:r>
            <a:r>
              <a:rPr lang="en-US" sz="1900" dirty="0">
                <a:latin typeface="Times New Roman" pitchFamily="18" charset="0"/>
                <a:cs typeface="Times New Roman" pitchFamily="18" charset="0"/>
              </a:rPr>
              <a:t>/ft</a:t>
            </a:r>
            <a:r>
              <a:rPr lang="en-US" sz="1900" baseline="30000" dirty="0">
                <a:latin typeface="Times New Roman" pitchFamily="18" charset="0"/>
                <a:cs typeface="Times New Roman" pitchFamily="18" charset="0"/>
              </a:rPr>
              <a:t>2</a:t>
            </a:r>
          </a:p>
          <a:p>
            <a:pPr lvl="1" algn="just"/>
            <a:r>
              <a:rPr lang="en-US" sz="1900" dirty="0">
                <a:latin typeface="Times New Roman" pitchFamily="18" charset="0"/>
                <a:cs typeface="Times New Roman" pitchFamily="18" charset="0"/>
              </a:rPr>
              <a:t>3 bedroom house</a:t>
            </a:r>
          </a:p>
          <a:p>
            <a:pPr lvl="1" algn="just"/>
            <a:r>
              <a:rPr lang="en-US" sz="1900" dirty="0">
                <a:latin typeface="Times New Roman" pitchFamily="18" charset="0"/>
                <a:cs typeface="Times New Roman" pitchFamily="18" charset="0"/>
              </a:rPr>
              <a:t>You are using a 3 </a:t>
            </a:r>
            <a:r>
              <a:rPr lang="en-US" sz="1900" dirty="0" err="1">
                <a:latin typeface="Times New Roman" pitchFamily="18" charset="0"/>
                <a:cs typeface="Times New Roman" pitchFamily="18" charset="0"/>
              </a:rPr>
              <a:t>ft</a:t>
            </a:r>
            <a:r>
              <a:rPr lang="en-US" sz="1900" dirty="0">
                <a:latin typeface="Times New Roman" pitchFamily="18" charset="0"/>
                <a:cs typeface="Times New Roman" pitchFamily="18" charset="0"/>
              </a:rPr>
              <a:t> trench width</a:t>
            </a:r>
          </a:p>
          <a:p>
            <a:pPr>
              <a:buNone/>
            </a:pPr>
            <a:r>
              <a:rPr lang="en-US" sz="1900" b="1" dirty="0">
                <a:latin typeface="Times New Roman" pitchFamily="18" charset="0"/>
                <a:cs typeface="Times New Roman" pitchFamily="18" charset="0"/>
              </a:rPr>
              <a:t>Find:</a:t>
            </a:r>
          </a:p>
          <a:p>
            <a:pPr>
              <a:buNone/>
            </a:pPr>
            <a:r>
              <a:rPr lang="en-US" sz="1900" dirty="0">
                <a:latin typeface="Times New Roman" pitchFamily="18" charset="0"/>
                <a:cs typeface="Times New Roman" pitchFamily="18" charset="0"/>
              </a:rPr>
              <a:t>Linear feet needed to build the system</a:t>
            </a:r>
          </a:p>
          <a:p>
            <a:pPr>
              <a:buNone/>
            </a:pPr>
            <a:endParaRPr lang="en-US" sz="1900" dirty="0">
              <a:latin typeface="Times New Roman" pitchFamily="18" charset="0"/>
              <a:cs typeface="Times New Roman" pitchFamily="18" charset="0"/>
            </a:endParaRPr>
          </a:p>
          <a:p>
            <a:pPr marL="342900" lvl="1" indent="-342900">
              <a:buNone/>
            </a:pPr>
            <a:r>
              <a:rPr lang="en-US" sz="1900" dirty="0">
                <a:latin typeface="Times New Roman" pitchFamily="18" charset="0"/>
                <a:cs typeface="Times New Roman" pitchFamily="18" charset="0"/>
              </a:rPr>
              <a:t>3 bedrooms x 120 </a:t>
            </a:r>
            <a:r>
              <a:rPr lang="en-US" sz="1900" dirty="0" err="1">
                <a:latin typeface="Times New Roman" pitchFamily="18" charset="0"/>
                <a:cs typeface="Times New Roman" pitchFamily="18" charset="0"/>
              </a:rPr>
              <a:t>gpd</a:t>
            </a:r>
            <a:r>
              <a:rPr lang="en-US" sz="1900" dirty="0">
                <a:latin typeface="Times New Roman" pitchFamily="18" charset="0"/>
                <a:cs typeface="Times New Roman" pitchFamily="18" charset="0"/>
              </a:rPr>
              <a:t> (from page 25) = </a:t>
            </a:r>
            <a:r>
              <a:rPr lang="en-US" sz="1900" b="1" dirty="0">
                <a:latin typeface="Times New Roman" pitchFamily="18" charset="0"/>
                <a:cs typeface="Times New Roman" pitchFamily="18" charset="0"/>
              </a:rPr>
              <a:t>360 </a:t>
            </a:r>
            <a:r>
              <a:rPr lang="en-US" sz="1900" b="1" dirty="0" err="1">
                <a:latin typeface="Times New Roman" pitchFamily="18" charset="0"/>
                <a:cs typeface="Times New Roman" pitchFamily="18" charset="0"/>
              </a:rPr>
              <a:t>gpd</a:t>
            </a:r>
            <a:r>
              <a:rPr lang="en-US" sz="1900" b="1" dirty="0">
                <a:latin typeface="Times New Roman" pitchFamily="18" charset="0"/>
                <a:cs typeface="Times New Roman" pitchFamily="18" charset="0"/>
              </a:rPr>
              <a:t>, the total daily flow rate</a:t>
            </a:r>
          </a:p>
          <a:p>
            <a:pPr>
              <a:buNone/>
            </a:pPr>
            <a:endParaRPr lang="en-US" sz="1900" dirty="0">
              <a:latin typeface="Times New Roman" pitchFamily="18" charset="0"/>
              <a:cs typeface="Times New Roman" pitchFamily="18" charset="0"/>
            </a:endParaRPr>
          </a:p>
          <a:p>
            <a:pPr lvl="1" algn="just"/>
            <a:r>
              <a:rPr lang="en-US" sz="1900" dirty="0">
                <a:latin typeface="Times New Roman" pitchFamily="18" charset="0"/>
                <a:cs typeface="Times New Roman" pitchFamily="18" charset="0"/>
              </a:rPr>
              <a:t>360 </a:t>
            </a:r>
            <a:r>
              <a:rPr lang="en-US" sz="1900" dirty="0" err="1">
                <a:latin typeface="Times New Roman" pitchFamily="18" charset="0"/>
                <a:cs typeface="Times New Roman" pitchFamily="18" charset="0"/>
              </a:rPr>
              <a:t>gpd</a:t>
            </a:r>
            <a:r>
              <a:rPr lang="en-US" sz="1900" dirty="0">
                <a:latin typeface="Times New Roman" pitchFamily="18" charset="0"/>
                <a:cs typeface="Times New Roman" pitchFamily="18" charset="0"/>
              </a:rPr>
              <a:t> </a:t>
            </a:r>
            <a:r>
              <a:rPr lang="en-US" sz="1900" b="1" dirty="0">
                <a:latin typeface="Times New Roman" pitchFamily="18" charset="0"/>
                <a:cs typeface="Times New Roman" pitchFamily="18" charset="0"/>
              </a:rPr>
              <a:t>/0.4 </a:t>
            </a:r>
            <a:r>
              <a:rPr lang="en-US" sz="1900" b="1" dirty="0" err="1">
                <a:latin typeface="Times New Roman" pitchFamily="18" charset="0"/>
                <a:cs typeface="Times New Roman" pitchFamily="18" charset="0"/>
              </a:rPr>
              <a:t>gpd</a:t>
            </a:r>
            <a:r>
              <a:rPr lang="en-US" sz="1900" b="1" dirty="0">
                <a:latin typeface="Times New Roman" pitchFamily="18" charset="0"/>
                <a:cs typeface="Times New Roman" pitchFamily="18" charset="0"/>
              </a:rPr>
              <a:t>/ft</a:t>
            </a:r>
            <a:r>
              <a:rPr lang="en-US" sz="1900" b="1" baseline="30000" dirty="0">
                <a:latin typeface="Times New Roman" pitchFamily="18" charset="0"/>
                <a:cs typeface="Times New Roman" pitchFamily="18" charset="0"/>
              </a:rPr>
              <a:t>2 </a:t>
            </a:r>
            <a:r>
              <a:rPr lang="en-US" sz="1900" dirty="0">
                <a:latin typeface="Times New Roman" pitchFamily="18" charset="0"/>
                <a:cs typeface="Times New Roman" pitchFamily="18" charset="0"/>
              </a:rPr>
              <a:t>= 900 ft</a:t>
            </a:r>
            <a:r>
              <a:rPr lang="en-US" sz="1900" baseline="30000" dirty="0">
                <a:latin typeface="Times New Roman" pitchFamily="18" charset="0"/>
                <a:cs typeface="Times New Roman" pitchFamily="18" charset="0"/>
              </a:rPr>
              <a:t>2</a:t>
            </a:r>
          </a:p>
          <a:p>
            <a:pPr lvl="1" algn="just"/>
            <a:endParaRPr lang="en-US" sz="1900" baseline="30000" dirty="0">
              <a:latin typeface="Times New Roman" pitchFamily="18" charset="0"/>
              <a:cs typeface="Times New Roman" pitchFamily="18" charset="0"/>
            </a:endParaRPr>
          </a:p>
          <a:p>
            <a:pPr lvl="1" algn="just"/>
            <a:r>
              <a:rPr lang="en-US" sz="1900" dirty="0">
                <a:latin typeface="Times New Roman" pitchFamily="18" charset="0"/>
                <a:cs typeface="Times New Roman" pitchFamily="18" charset="0"/>
              </a:rPr>
              <a:t>900 ft</a:t>
            </a:r>
            <a:r>
              <a:rPr lang="en-US" sz="1900" baseline="30000" dirty="0">
                <a:latin typeface="Times New Roman" pitchFamily="18" charset="0"/>
                <a:cs typeface="Times New Roman" pitchFamily="18" charset="0"/>
              </a:rPr>
              <a:t>2 </a:t>
            </a:r>
            <a:r>
              <a:rPr lang="en-US" sz="1900" dirty="0">
                <a:latin typeface="Times New Roman" pitchFamily="18" charset="0"/>
                <a:cs typeface="Times New Roman" pitchFamily="18" charset="0"/>
              </a:rPr>
              <a:t>/ </a:t>
            </a:r>
            <a:r>
              <a:rPr lang="en-US" sz="1900" b="1" dirty="0">
                <a:latin typeface="Times New Roman" pitchFamily="18" charset="0"/>
                <a:cs typeface="Times New Roman" pitchFamily="18" charset="0"/>
              </a:rPr>
              <a:t>3 </a:t>
            </a:r>
            <a:r>
              <a:rPr lang="en-US" sz="1900" b="1" dirty="0" err="1">
                <a:latin typeface="Times New Roman" pitchFamily="18" charset="0"/>
                <a:cs typeface="Times New Roman" pitchFamily="18" charset="0"/>
              </a:rPr>
              <a:t>ft</a:t>
            </a:r>
            <a:r>
              <a:rPr lang="en-US" sz="1900" b="1" dirty="0">
                <a:latin typeface="Times New Roman" pitchFamily="18" charset="0"/>
                <a:cs typeface="Times New Roman" pitchFamily="18" charset="0"/>
              </a:rPr>
              <a:t> wide trench </a:t>
            </a:r>
            <a:r>
              <a:rPr lang="en-US" sz="1900" dirty="0">
                <a:latin typeface="Times New Roman" pitchFamily="18" charset="0"/>
                <a:cs typeface="Times New Roman" pitchFamily="18" charset="0"/>
              </a:rPr>
              <a:t>= </a:t>
            </a:r>
          </a:p>
          <a:p>
            <a:pPr marL="457200" lvl="1" indent="0" algn="just">
              <a:buNone/>
            </a:pPr>
            <a:r>
              <a:rPr lang="en-US" sz="1900" b="1" dirty="0">
                <a:latin typeface="Times New Roman" pitchFamily="18" charset="0"/>
                <a:cs typeface="Times New Roman" pitchFamily="18" charset="0"/>
              </a:rPr>
              <a:t>300 feet </a:t>
            </a:r>
            <a:r>
              <a:rPr lang="en-US" sz="1900" dirty="0">
                <a:latin typeface="Times New Roman" pitchFamily="18" charset="0"/>
                <a:cs typeface="Times New Roman" pitchFamily="18" charset="0"/>
              </a:rPr>
              <a:t>is the minimum linear feet of lateral lines required</a:t>
            </a:r>
          </a:p>
          <a:p>
            <a:pPr>
              <a:buNone/>
            </a:pPr>
            <a:endParaRPr lang="en-US" b="1" dirty="0">
              <a:latin typeface="Times New Roman" pitchFamily="18" charset="0"/>
              <a:cs typeface="Times New Roman" pitchFamily="18" charset="0"/>
            </a:endParaRPr>
          </a:p>
        </p:txBody>
      </p:sp>
      <p:pic>
        <p:nvPicPr>
          <p:cNvPr id="2" name="Recorded Sound">
            <a:hlinkClick r:id="" action="ppaction://media"/>
            <a:extLst>
              <a:ext uri="{FF2B5EF4-FFF2-40B4-BE49-F238E27FC236}">
                <a16:creationId xmlns:a16="http://schemas.microsoft.com/office/drawing/2014/main" id="{E887D8D3-8014-FD4E-BAB4-58F2D1C0D8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76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latin typeface="Times New Roman" panose="02020603050405020304" pitchFamily="18" charset="0"/>
                <a:cs typeface="Times New Roman" panose="02020603050405020304" pitchFamily="18" charset="0"/>
              </a:rPr>
              <a:t>Loading Rates</a:t>
            </a:r>
          </a:p>
        </p:txBody>
      </p:sp>
      <p:sp>
        <p:nvSpPr>
          <p:cNvPr id="3" name="Content Placeholder 2"/>
          <p:cNvSpPr>
            <a:spLocks noGrp="1"/>
          </p:cNvSpPr>
          <p:nvPr>
            <p:ph idx="1"/>
          </p:nvPr>
        </p:nvSpPr>
        <p:spPr>
          <a:xfrm>
            <a:off x="457200" y="838200"/>
            <a:ext cx="8229600" cy="5287963"/>
          </a:xfrm>
        </p:spPr>
        <p:txBody>
          <a:bodyPr>
            <a:normAutofit fontScale="85000" lnSpcReduction="10000"/>
          </a:bodyPr>
          <a:lstStyle/>
          <a:p>
            <a:pPr marL="0" indent="0">
              <a:buNone/>
            </a:pPr>
            <a:r>
              <a:rPr lang="en-US" sz="2400" b="1" i="1" dirty="0">
                <a:latin typeface="Times New Roman" panose="02020603050405020304" pitchFamily="18" charset="0"/>
                <a:cs typeface="Times New Roman" panose="02020603050405020304" pitchFamily="18" charset="0"/>
              </a:rPr>
              <a:t>Fun with loading rates:</a:t>
            </a:r>
          </a:p>
          <a:p>
            <a:pPr marL="0" indent="0">
              <a:buNone/>
            </a:pPr>
            <a:r>
              <a:rPr lang="en-US" sz="2400" b="1" dirty="0">
                <a:latin typeface="Times New Roman" panose="02020603050405020304" pitchFamily="18" charset="0"/>
                <a:cs typeface="Times New Roman" panose="02020603050405020304" pitchFamily="18" charset="0"/>
              </a:rPr>
              <a:t>Given:</a:t>
            </a:r>
          </a:p>
          <a:p>
            <a:pPr marL="0" indent="0">
              <a:buNone/>
            </a:pPr>
            <a:r>
              <a:rPr lang="en-US" sz="2400" b="1" dirty="0">
                <a:latin typeface="Times New Roman" panose="02020603050405020304" pitchFamily="18" charset="0"/>
                <a:cs typeface="Times New Roman" panose="02020603050405020304" pitchFamily="18" charset="0"/>
              </a:rPr>
              <a:t>4 bedrooms</a:t>
            </a:r>
          </a:p>
          <a:p>
            <a:pPr marL="0" indent="0">
              <a:buNone/>
            </a:pPr>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ft</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trench width</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See how the minimum lateral required will change with the loading rates:</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What is the lateral required for a </a:t>
            </a:r>
            <a:r>
              <a:rPr lang="en-US" sz="2400" b="1" dirty="0">
                <a:latin typeface="Times New Roman" panose="02020603050405020304" pitchFamily="18" charset="0"/>
                <a:cs typeface="Times New Roman" panose="02020603050405020304" pitchFamily="18" charset="0"/>
              </a:rPr>
              <a:t>0.3</a:t>
            </a:r>
            <a:r>
              <a:rPr lang="en-US" sz="2400" dirty="0">
                <a:latin typeface="Times New Roman" panose="02020603050405020304" pitchFamily="18" charset="0"/>
                <a:cs typeface="Times New Roman" panose="02020603050405020304" pitchFamily="18" charset="0"/>
              </a:rPr>
              <a:t> loading rate?</a:t>
            </a:r>
          </a:p>
          <a:p>
            <a:pPr marL="0" indent="0">
              <a:buNone/>
            </a:pPr>
            <a:r>
              <a:rPr lang="en-US" sz="2400" dirty="0">
                <a:latin typeface="Times New Roman" panose="02020603050405020304" pitchFamily="18" charset="0"/>
                <a:cs typeface="Times New Roman" panose="02020603050405020304" pitchFamily="18" charset="0"/>
              </a:rPr>
              <a:t>What is the lateral required for a </a:t>
            </a:r>
            <a:r>
              <a:rPr lang="en-US" sz="2400" b="1" dirty="0">
                <a:latin typeface="Times New Roman" panose="02020603050405020304" pitchFamily="18" charset="0"/>
                <a:cs typeface="Times New Roman" panose="02020603050405020304" pitchFamily="18" charset="0"/>
              </a:rPr>
              <a:t>0.4</a:t>
            </a:r>
            <a:r>
              <a:rPr lang="en-US" sz="2400" dirty="0">
                <a:latin typeface="Times New Roman" panose="02020603050405020304" pitchFamily="18" charset="0"/>
                <a:cs typeface="Times New Roman" panose="02020603050405020304" pitchFamily="18" charset="0"/>
              </a:rPr>
              <a:t> loading rate?</a:t>
            </a:r>
          </a:p>
          <a:p>
            <a:pPr marL="0" indent="0">
              <a:buNone/>
            </a:pPr>
            <a:r>
              <a:rPr lang="en-US" sz="2400" dirty="0">
                <a:latin typeface="Times New Roman" panose="02020603050405020304" pitchFamily="18" charset="0"/>
                <a:cs typeface="Times New Roman" panose="02020603050405020304" pitchFamily="18" charset="0"/>
              </a:rPr>
              <a:t>What is the lateral required for a </a:t>
            </a:r>
            <a:r>
              <a:rPr lang="en-US" sz="2400" b="1" dirty="0">
                <a:latin typeface="Times New Roman" panose="02020603050405020304" pitchFamily="18" charset="0"/>
                <a:cs typeface="Times New Roman" panose="02020603050405020304" pitchFamily="18" charset="0"/>
              </a:rPr>
              <a:t>0.5</a:t>
            </a:r>
            <a:r>
              <a:rPr lang="en-US" sz="2400" dirty="0">
                <a:latin typeface="Times New Roman" panose="02020603050405020304" pitchFamily="18" charset="0"/>
                <a:cs typeface="Times New Roman" panose="02020603050405020304" pitchFamily="18" charset="0"/>
              </a:rPr>
              <a:t> loading rate?</a:t>
            </a:r>
          </a:p>
          <a:p>
            <a:pPr marL="0" indent="0">
              <a:buNone/>
            </a:pPr>
            <a:r>
              <a:rPr lang="en-US" sz="2400" dirty="0">
                <a:latin typeface="Times New Roman" panose="02020603050405020304" pitchFamily="18" charset="0"/>
                <a:cs typeface="Times New Roman" panose="02020603050405020304" pitchFamily="18" charset="0"/>
              </a:rPr>
              <a:t>What is the lateral required for a </a:t>
            </a:r>
            <a:r>
              <a:rPr lang="en-US" sz="2400" b="1" dirty="0">
                <a:latin typeface="Times New Roman" panose="02020603050405020304" pitchFamily="18" charset="0"/>
                <a:cs typeface="Times New Roman" panose="02020603050405020304" pitchFamily="18" charset="0"/>
              </a:rPr>
              <a:t>0.6 </a:t>
            </a:r>
            <a:r>
              <a:rPr lang="en-US" sz="2400" dirty="0">
                <a:latin typeface="Times New Roman" panose="02020603050405020304" pitchFamily="18" charset="0"/>
                <a:cs typeface="Times New Roman" panose="02020603050405020304" pitchFamily="18" charset="0"/>
              </a:rPr>
              <a:t>loading rate?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480/ loading rate/ 3 = minimum linear feet of lateral</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What happens to the amount of lateral you need to install?</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5A45C857-D19B-5752-8DC6-F2ED5F326E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400" y="274638"/>
            <a:ext cx="609600" cy="609600"/>
          </a:xfrm>
          <a:prstGeom prst="rect">
            <a:avLst/>
          </a:prstGeom>
        </p:spPr>
      </p:pic>
    </p:spTree>
    <p:extLst>
      <p:ext uri="{BB962C8B-B14F-4D97-AF65-F5344CB8AC3E}">
        <p14:creationId xmlns:p14="http://schemas.microsoft.com/office/powerpoint/2010/main" val="55080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Sizing a System</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txBox="1">
            <a:spLocks/>
          </p:cNvSpPr>
          <p:nvPr/>
        </p:nvSpPr>
        <p:spPr>
          <a:xfrm>
            <a:off x="152400" y="1371600"/>
            <a:ext cx="8991600" cy="56387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TextBox 6"/>
          <p:cNvSpPr txBox="1"/>
          <p:nvPr/>
        </p:nvSpPr>
        <p:spPr>
          <a:xfrm>
            <a:off x="228600" y="1371600"/>
            <a:ext cx="8503134" cy="5632311"/>
          </a:xfrm>
          <a:prstGeom prst="rect">
            <a:avLst/>
          </a:prstGeom>
          <a:noFill/>
        </p:spPr>
        <p:txBody>
          <a:bodyPr wrap="square" rtlCol="0">
            <a:spAutoFit/>
          </a:bodyPr>
          <a:lstStyle/>
          <a:p>
            <a:pPr algn="just"/>
            <a:r>
              <a:rPr lang="en-US" dirty="0"/>
              <a:t>Flow rates for establishments </a:t>
            </a:r>
            <a:r>
              <a:rPr lang="en-US" dirty="0">
                <a:solidFill>
                  <a:srgbClr val="FF0000"/>
                </a:solidFill>
              </a:rPr>
              <a:t>other than residential dwellings</a:t>
            </a:r>
          </a:p>
          <a:p>
            <a:pPr algn="just"/>
            <a:r>
              <a:rPr lang="en-US" dirty="0">
                <a:solidFill>
                  <a:srgbClr val="FF0000"/>
                </a:solidFill>
              </a:rPr>
              <a:t>See Pages 25-27</a:t>
            </a:r>
          </a:p>
          <a:p>
            <a:pPr algn="just"/>
            <a:endParaRPr lang="en-US" dirty="0"/>
          </a:p>
          <a:p>
            <a:pPr algn="just"/>
            <a:r>
              <a:rPr lang="en-US" dirty="0"/>
              <a:t>Commercial Facilities:</a:t>
            </a:r>
          </a:p>
          <a:p>
            <a:pPr algn="just"/>
            <a:endParaRPr lang="en-US" dirty="0"/>
          </a:p>
          <a:p>
            <a:pPr algn="just"/>
            <a:r>
              <a:rPr lang="en-US" b="1" dirty="0"/>
              <a:t>Given:</a:t>
            </a:r>
          </a:p>
          <a:p>
            <a:pPr algn="just"/>
            <a:r>
              <a:rPr lang="en-US" dirty="0">
                <a:solidFill>
                  <a:srgbClr val="FF0000"/>
                </a:solidFill>
              </a:rPr>
              <a:t>***You Need to add 25 gpd per 8 hour shift employee</a:t>
            </a:r>
          </a:p>
          <a:p>
            <a:pPr algn="just"/>
            <a:endParaRPr lang="en-US" b="1" dirty="0"/>
          </a:p>
          <a:p>
            <a:pPr algn="just"/>
            <a:r>
              <a:rPr lang="en-US" dirty="0"/>
              <a:t>A bar with tap (that has no food prep) and has 20 seats, and two 8 hour employees. </a:t>
            </a:r>
          </a:p>
          <a:p>
            <a:pPr algn="just"/>
            <a:endParaRPr lang="en-US" dirty="0"/>
          </a:p>
          <a:p>
            <a:pPr algn="just"/>
            <a:r>
              <a:rPr lang="en-US" b="1" dirty="0"/>
              <a:t>Find:</a:t>
            </a:r>
          </a:p>
          <a:p>
            <a:pPr algn="just"/>
            <a:r>
              <a:rPr lang="en-US" b="1" dirty="0"/>
              <a:t>What is the daily flow rate?</a:t>
            </a:r>
          </a:p>
          <a:p>
            <a:endParaRPr lang="en-US" dirty="0"/>
          </a:p>
          <a:p>
            <a:endParaRPr lang="en-US" dirty="0"/>
          </a:p>
        </p:txBody>
      </p:sp>
      <p:pic>
        <p:nvPicPr>
          <p:cNvPr id="8"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2A83D464-DB2F-5645-272F-C51FCAF6E2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4921" y="304801"/>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dirty="0"/>
              <a:t>Table II Quantities of Domestic Sewage Flows </a:t>
            </a:r>
            <a:r>
              <a:rPr lang="en-US" sz="2800" dirty="0" err="1"/>
              <a:t>Pg</a:t>
            </a:r>
            <a:r>
              <a:rPr lang="en-US" sz="2800" dirty="0"/>
              <a:t> 25</a:t>
            </a:r>
          </a:p>
        </p:txBody>
      </p:sp>
      <p:pic>
        <p:nvPicPr>
          <p:cNvPr id="2365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4600" y="1219200"/>
            <a:ext cx="382634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93284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Sizing a System</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txBox="1">
            <a:spLocks/>
          </p:cNvSpPr>
          <p:nvPr/>
        </p:nvSpPr>
        <p:spPr>
          <a:xfrm>
            <a:off x="152400" y="1371600"/>
            <a:ext cx="8991600" cy="56387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TextBox 6"/>
          <p:cNvSpPr txBox="1"/>
          <p:nvPr/>
        </p:nvSpPr>
        <p:spPr>
          <a:xfrm>
            <a:off x="228600" y="1371600"/>
            <a:ext cx="8915400" cy="6740307"/>
          </a:xfrm>
          <a:prstGeom prst="rect">
            <a:avLst/>
          </a:prstGeom>
          <a:noFill/>
        </p:spPr>
        <p:txBody>
          <a:bodyPr wrap="square" rtlCol="0">
            <a:spAutoFit/>
          </a:bodyPr>
          <a:lstStyle/>
          <a:p>
            <a:r>
              <a:rPr lang="en-US" b="1" dirty="0"/>
              <a:t>You were Given:</a:t>
            </a:r>
          </a:p>
          <a:p>
            <a:endParaRPr lang="en-US" b="1" dirty="0"/>
          </a:p>
          <a:p>
            <a:endParaRPr lang="en-US" dirty="0"/>
          </a:p>
          <a:p>
            <a:r>
              <a:rPr lang="en-US" b="1" dirty="0"/>
              <a:t>20 seats </a:t>
            </a:r>
            <a:r>
              <a:rPr lang="en-US" dirty="0"/>
              <a:t>x </a:t>
            </a:r>
            <a:r>
              <a:rPr lang="en-US" b="1" dirty="0"/>
              <a:t>20 </a:t>
            </a:r>
            <a:r>
              <a:rPr lang="en-US" b="1" dirty="0" err="1"/>
              <a:t>gpd</a:t>
            </a:r>
            <a:r>
              <a:rPr lang="en-US" b="1" dirty="0"/>
              <a:t> </a:t>
            </a:r>
            <a:r>
              <a:rPr lang="en-US" dirty="0"/>
              <a:t>(</a:t>
            </a:r>
            <a:r>
              <a:rPr lang="en-US" b="1" dirty="0"/>
              <a:t>from page 25</a:t>
            </a:r>
            <a:r>
              <a:rPr lang="en-US" dirty="0"/>
              <a:t>)= 400 </a:t>
            </a:r>
            <a:r>
              <a:rPr lang="en-US" dirty="0" err="1"/>
              <a:t>gpd</a:t>
            </a:r>
            <a:r>
              <a:rPr lang="en-US" dirty="0"/>
              <a:t>…This is for seats</a:t>
            </a:r>
          </a:p>
          <a:p>
            <a:r>
              <a:rPr lang="en-US" b="1" dirty="0"/>
              <a:t>AND</a:t>
            </a:r>
          </a:p>
          <a:p>
            <a:r>
              <a:rPr lang="en-US" b="1" dirty="0"/>
              <a:t>2-eight hour employees x 25 </a:t>
            </a:r>
            <a:r>
              <a:rPr lang="en-US" b="1" dirty="0" err="1"/>
              <a:t>gpd</a:t>
            </a:r>
            <a:r>
              <a:rPr lang="en-US" b="1" dirty="0"/>
              <a:t> per employee </a:t>
            </a:r>
            <a:r>
              <a:rPr lang="en-US" dirty="0"/>
              <a:t>= </a:t>
            </a:r>
          </a:p>
          <a:p>
            <a:r>
              <a:rPr lang="en-US" dirty="0"/>
              <a:t>50 </a:t>
            </a:r>
            <a:r>
              <a:rPr lang="en-US" dirty="0" err="1"/>
              <a:t>gpd</a:t>
            </a:r>
            <a:r>
              <a:rPr lang="en-US" dirty="0"/>
              <a:t>…This is for employees</a:t>
            </a:r>
          </a:p>
          <a:p>
            <a:endParaRPr lang="en-US" dirty="0"/>
          </a:p>
          <a:p>
            <a:r>
              <a:rPr lang="en-US" dirty="0"/>
              <a:t>Add them up to get the total flow:</a:t>
            </a:r>
          </a:p>
          <a:p>
            <a:r>
              <a:rPr lang="en-US" dirty="0"/>
              <a:t>400+50= 450 </a:t>
            </a:r>
            <a:r>
              <a:rPr lang="en-US" dirty="0" err="1"/>
              <a:t>gpd</a:t>
            </a:r>
            <a:endParaRPr lang="en-US" dirty="0"/>
          </a:p>
          <a:p>
            <a:endParaRPr lang="en-US" dirty="0"/>
          </a:p>
          <a:p>
            <a:r>
              <a:rPr lang="en-US" dirty="0"/>
              <a:t>Daily flow rate = </a:t>
            </a:r>
            <a:r>
              <a:rPr lang="en-US" b="1" dirty="0"/>
              <a:t>450 </a:t>
            </a:r>
            <a:r>
              <a:rPr lang="en-US" b="1" dirty="0" err="1"/>
              <a:t>gpd</a:t>
            </a:r>
            <a:endParaRPr lang="en-US" b="1" dirty="0"/>
          </a:p>
          <a:p>
            <a:endParaRPr lang="en-US" dirty="0"/>
          </a:p>
          <a:p>
            <a:endParaRPr lang="en-US" dirty="0"/>
          </a:p>
          <a:p>
            <a:endParaRPr lang="en-US" dirty="0"/>
          </a:p>
          <a:p>
            <a:r>
              <a:rPr lang="en-US" dirty="0"/>
              <a:t> </a:t>
            </a:r>
          </a:p>
          <a:p>
            <a:endParaRPr lang="en-US" dirty="0"/>
          </a:p>
          <a:p>
            <a:endParaRPr lang="en-US" dirty="0"/>
          </a:p>
        </p:txBody>
      </p:sp>
      <p:pic>
        <p:nvPicPr>
          <p:cNvPr id="8"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1CE0853D-3548-1DB2-E6DB-D74ABB2C83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304801"/>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Sizing a System</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txBox="1">
            <a:spLocks/>
          </p:cNvSpPr>
          <p:nvPr/>
        </p:nvSpPr>
        <p:spPr>
          <a:xfrm>
            <a:off x="152400" y="1371600"/>
            <a:ext cx="8991600" cy="56387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TextBox 6"/>
          <p:cNvSpPr txBox="1"/>
          <p:nvPr/>
        </p:nvSpPr>
        <p:spPr>
          <a:xfrm>
            <a:off x="152400" y="1371600"/>
            <a:ext cx="8763000" cy="3785652"/>
          </a:xfrm>
          <a:prstGeom prst="rect">
            <a:avLst/>
          </a:prstGeom>
          <a:noFill/>
        </p:spPr>
        <p:txBody>
          <a:bodyPr wrap="square" rtlCol="0">
            <a:spAutoFit/>
          </a:bodyPr>
          <a:lstStyle/>
          <a:p>
            <a:endParaRPr lang="en-US" dirty="0"/>
          </a:p>
          <a:p>
            <a:r>
              <a:rPr lang="en-US" b="1" dirty="0"/>
              <a:t>What size tank do you need to use?</a:t>
            </a:r>
          </a:p>
          <a:p>
            <a:endParaRPr lang="en-US" b="1" dirty="0">
              <a:solidFill>
                <a:srgbClr val="FF0000"/>
              </a:solidFill>
            </a:endParaRPr>
          </a:p>
          <a:p>
            <a:r>
              <a:rPr lang="en-US" dirty="0">
                <a:solidFill>
                  <a:srgbClr val="FF0000"/>
                </a:solidFill>
              </a:rPr>
              <a:t>Tank size equation: </a:t>
            </a:r>
          </a:p>
          <a:p>
            <a:endParaRPr lang="en-US" b="1" dirty="0">
              <a:solidFill>
                <a:srgbClr val="FF0000"/>
              </a:solidFill>
            </a:endParaRPr>
          </a:p>
          <a:p>
            <a:r>
              <a:rPr lang="en-US" b="1" dirty="0">
                <a:solidFill>
                  <a:srgbClr val="FF0000"/>
                </a:solidFill>
              </a:rPr>
              <a:t>Volume of tank = 1.5Q + 500</a:t>
            </a:r>
            <a:r>
              <a:rPr lang="en-US" dirty="0">
                <a:solidFill>
                  <a:srgbClr val="FF0000"/>
                </a:solidFill>
              </a:rPr>
              <a:t>   </a:t>
            </a:r>
            <a:endParaRPr lang="en-US" dirty="0"/>
          </a:p>
          <a:p>
            <a:endParaRPr lang="en-US" dirty="0"/>
          </a:p>
          <a:p>
            <a:r>
              <a:rPr lang="en-US" dirty="0"/>
              <a:t> </a:t>
            </a:r>
          </a:p>
          <a:p>
            <a:endParaRPr lang="en-US" dirty="0"/>
          </a:p>
          <a:p>
            <a:endParaRPr lang="en-US" dirty="0"/>
          </a:p>
        </p:txBody>
      </p:sp>
      <p:pic>
        <p:nvPicPr>
          <p:cNvPr id="8"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77158FB4-0AC3-63A1-D209-4DCF6EF891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800" y="278220"/>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Sizing a System</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txBox="1">
            <a:spLocks/>
          </p:cNvSpPr>
          <p:nvPr/>
        </p:nvSpPr>
        <p:spPr>
          <a:xfrm>
            <a:off x="152400" y="1371600"/>
            <a:ext cx="8991600" cy="56387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TextBox 6"/>
          <p:cNvSpPr txBox="1"/>
          <p:nvPr/>
        </p:nvSpPr>
        <p:spPr>
          <a:xfrm>
            <a:off x="228600" y="1371600"/>
            <a:ext cx="8915400" cy="6370975"/>
          </a:xfrm>
          <a:prstGeom prst="rect">
            <a:avLst/>
          </a:prstGeom>
          <a:noFill/>
        </p:spPr>
        <p:txBody>
          <a:bodyPr wrap="square" rtlCol="0">
            <a:spAutoFit/>
          </a:bodyPr>
          <a:lstStyle/>
          <a:p>
            <a:r>
              <a:rPr lang="en-US" dirty="0"/>
              <a:t>You already calculated:</a:t>
            </a:r>
          </a:p>
          <a:p>
            <a:endParaRPr lang="en-US" dirty="0"/>
          </a:p>
          <a:p>
            <a:r>
              <a:rPr lang="en-US" dirty="0"/>
              <a:t>20 seats x 20 </a:t>
            </a:r>
            <a:r>
              <a:rPr lang="en-US" dirty="0" err="1"/>
              <a:t>gpd</a:t>
            </a:r>
            <a:r>
              <a:rPr lang="en-US" dirty="0"/>
              <a:t> (from page 25)= 400 </a:t>
            </a:r>
            <a:r>
              <a:rPr lang="en-US" dirty="0" err="1"/>
              <a:t>gpd</a:t>
            </a:r>
            <a:endParaRPr lang="en-US" dirty="0"/>
          </a:p>
          <a:p>
            <a:r>
              <a:rPr lang="en-US" dirty="0"/>
              <a:t>2-eight hour employees x 25gpd = 50 </a:t>
            </a:r>
            <a:r>
              <a:rPr lang="en-US" dirty="0" err="1"/>
              <a:t>gpd</a:t>
            </a:r>
            <a:endParaRPr lang="en-US" dirty="0"/>
          </a:p>
          <a:p>
            <a:r>
              <a:rPr lang="en-US" dirty="0"/>
              <a:t>Daily flow rate = </a:t>
            </a:r>
            <a:r>
              <a:rPr lang="en-US" b="1" dirty="0"/>
              <a:t>450 gpd the daily flow rate</a:t>
            </a:r>
          </a:p>
          <a:p>
            <a:endParaRPr lang="en-US" b="1" dirty="0"/>
          </a:p>
          <a:p>
            <a:r>
              <a:rPr lang="en-US" dirty="0">
                <a:solidFill>
                  <a:srgbClr val="FF0000"/>
                </a:solidFill>
              </a:rPr>
              <a:t>Now you need to know that the </a:t>
            </a:r>
            <a:r>
              <a:rPr lang="en-US" b="1" dirty="0">
                <a:solidFill>
                  <a:srgbClr val="FF0000"/>
                </a:solidFill>
              </a:rPr>
              <a:t>daily flow rate is called “Q”</a:t>
            </a:r>
          </a:p>
          <a:p>
            <a:endParaRPr lang="en-US" dirty="0"/>
          </a:p>
          <a:p>
            <a:r>
              <a:rPr lang="en-US" b="1" dirty="0"/>
              <a:t>What size tank to use?</a:t>
            </a:r>
            <a:endParaRPr lang="en-US" dirty="0"/>
          </a:p>
          <a:p>
            <a:pPr algn="ctr"/>
            <a:endParaRPr lang="en-US" dirty="0"/>
          </a:p>
          <a:p>
            <a:pPr algn="ctr"/>
            <a:r>
              <a:rPr lang="en-US" dirty="0">
                <a:solidFill>
                  <a:srgbClr val="FF0000"/>
                </a:solidFill>
              </a:rPr>
              <a:t>Tank size equation: </a:t>
            </a:r>
            <a:r>
              <a:rPr lang="en-US" b="1" dirty="0">
                <a:solidFill>
                  <a:srgbClr val="FF0000"/>
                </a:solidFill>
              </a:rPr>
              <a:t>Volume = 1.5Q + 500</a:t>
            </a:r>
          </a:p>
          <a:p>
            <a:pPr algn="ctr"/>
            <a:endParaRPr lang="en-US" dirty="0"/>
          </a:p>
          <a:p>
            <a:pPr algn="ctr"/>
            <a:r>
              <a:rPr lang="en-US" dirty="0"/>
              <a:t>Tank Volume = 1.5(450 </a:t>
            </a:r>
            <a:r>
              <a:rPr lang="en-US" dirty="0" err="1"/>
              <a:t>gpd</a:t>
            </a:r>
            <a:r>
              <a:rPr lang="en-US" dirty="0"/>
              <a:t>) + 500 = </a:t>
            </a:r>
            <a:r>
              <a:rPr lang="en-US" b="1" dirty="0"/>
              <a:t>1,175 gallons </a:t>
            </a:r>
          </a:p>
          <a:p>
            <a:endParaRPr lang="en-US" dirty="0"/>
          </a:p>
          <a:p>
            <a:r>
              <a:rPr lang="en-US" dirty="0"/>
              <a:t> </a:t>
            </a:r>
          </a:p>
          <a:p>
            <a:endParaRPr lang="en-US" dirty="0"/>
          </a:p>
          <a:p>
            <a:endParaRPr lang="en-US" dirty="0"/>
          </a:p>
        </p:txBody>
      </p:sp>
      <p:pic>
        <p:nvPicPr>
          <p:cNvPr id="8"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C791A77B-7A56-2F95-78C5-A22FAEC4E6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196703"/>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1248" y="-152400"/>
            <a:ext cx="8229600" cy="1143000"/>
          </a:xfrm>
        </p:spPr>
        <p:txBody>
          <a:bodyPr>
            <a:noAutofit/>
          </a:bodyPr>
          <a:lstStyle/>
          <a:p>
            <a:pPr fontAlgn="auto">
              <a:spcAft>
                <a:spcPts val="0"/>
              </a:spcAft>
              <a:defRPr/>
            </a:pPr>
            <a:r>
              <a:rPr lang="en-US" sz="3200" b="1" dirty="0">
                <a:latin typeface="Times New Roman" pitchFamily="18" charset="0"/>
                <a:cs typeface="Times New Roman" pitchFamily="18" charset="0"/>
              </a:rPr>
              <a:t>Sizing a System</a:t>
            </a:r>
          </a:p>
        </p:txBody>
      </p:sp>
      <p:cxnSp>
        <p:nvCxnSpPr>
          <p:cNvPr id="5" name="Straight Connector 4"/>
          <p:cNvCxnSpPr/>
          <p:nvPr/>
        </p:nvCxnSpPr>
        <p:spPr>
          <a:xfrm>
            <a:off x="152400" y="8382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txBox="1">
            <a:spLocks/>
          </p:cNvSpPr>
          <p:nvPr/>
        </p:nvSpPr>
        <p:spPr>
          <a:xfrm>
            <a:off x="152400" y="1371600"/>
            <a:ext cx="8991600" cy="56387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TextBox 6"/>
          <p:cNvSpPr txBox="1"/>
          <p:nvPr/>
        </p:nvSpPr>
        <p:spPr>
          <a:xfrm>
            <a:off x="304800" y="1371600"/>
            <a:ext cx="8426934" cy="6370975"/>
          </a:xfrm>
          <a:prstGeom prst="rect">
            <a:avLst/>
          </a:prstGeom>
          <a:noFill/>
        </p:spPr>
        <p:txBody>
          <a:bodyPr wrap="square" rtlCol="0">
            <a:spAutoFit/>
          </a:bodyPr>
          <a:lstStyle/>
          <a:p>
            <a:r>
              <a:rPr lang="en-US" b="1" dirty="0"/>
              <a:t>How many feet of lateral is needed? </a:t>
            </a:r>
            <a:r>
              <a:rPr lang="en-US" dirty="0"/>
              <a:t>(given a 0.4gpd/ft</a:t>
            </a:r>
            <a:r>
              <a:rPr lang="en-US" baseline="30000" dirty="0"/>
              <a:t>2 </a:t>
            </a:r>
            <a:r>
              <a:rPr lang="en-US" dirty="0"/>
              <a:t>load rate)</a:t>
            </a:r>
          </a:p>
          <a:p>
            <a:endParaRPr lang="en-US" dirty="0"/>
          </a:p>
          <a:p>
            <a:r>
              <a:rPr lang="en-US" dirty="0"/>
              <a:t>You calculated this already:</a:t>
            </a:r>
          </a:p>
          <a:p>
            <a:r>
              <a:rPr lang="en-US" dirty="0"/>
              <a:t>20 seats x 20gpd (from page 25)= 400 </a:t>
            </a:r>
            <a:r>
              <a:rPr lang="en-US" dirty="0" err="1"/>
              <a:t>gpd</a:t>
            </a:r>
            <a:endParaRPr lang="en-US" dirty="0"/>
          </a:p>
          <a:p>
            <a:r>
              <a:rPr lang="en-US" dirty="0"/>
              <a:t>2-eight hour employees x 25gpd = 50 </a:t>
            </a:r>
            <a:r>
              <a:rPr lang="en-US" dirty="0" err="1"/>
              <a:t>gpd</a:t>
            </a:r>
            <a:endParaRPr lang="en-US" dirty="0"/>
          </a:p>
          <a:p>
            <a:r>
              <a:rPr lang="en-US" dirty="0"/>
              <a:t>Total flow rate = 450 </a:t>
            </a:r>
            <a:r>
              <a:rPr lang="en-US" dirty="0" err="1"/>
              <a:t>gpd</a:t>
            </a:r>
            <a:endParaRPr lang="en-US" dirty="0"/>
          </a:p>
          <a:p>
            <a:pPr>
              <a:buNone/>
            </a:pPr>
            <a:endParaRPr lang="en-US" b="1" dirty="0">
              <a:cs typeface="Times New Roman" pitchFamily="18" charset="0"/>
            </a:endParaRPr>
          </a:p>
          <a:p>
            <a:pPr>
              <a:buNone/>
            </a:pPr>
            <a:r>
              <a:rPr lang="en-US" dirty="0">
                <a:solidFill>
                  <a:srgbClr val="FF0000"/>
                </a:solidFill>
                <a:cs typeface="Times New Roman" pitchFamily="18" charset="0"/>
              </a:rPr>
              <a:t>Flow Rate ÷ Load Rate ÷ Trench Width(</a:t>
            </a:r>
            <a:r>
              <a:rPr lang="en-US" dirty="0" err="1">
                <a:solidFill>
                  <a:srgbClr val="FF0000"/>
                </a:solidFill>
                <a:cs typeface="Times New Roman" pitchFamily="18" charset="0"/>
              </a:rPr>
              <a:t>ft</a:t>
            </a:r>
            <a:r>
              <a:rPr lang="en-US" dirty="0">
                <a:solidFill>
                  <a:srgbClr val="FF0000"/>
                </a:solidFill>
                <a:cs typeface="Times New Roman" pitchFamily="18" charset="0"/>
              </a:rPr>
              <a:t>) = Min Laterals ft</a:t>
            </a:r>
          </a:p>
          <a:p>
            <a:pPr>
              <a:buNone/>
            </a:pPr>
            <a:endParaRPr lang="en-US" dirty="0"/>
          </a:p>
          <a:p>
            <a:pPr>
              <a:buNone/>
            </a:pPr>
            <a:r>
              <a:rPr lang="en-US" dirty="0"/>
              <a:t>450 </a:t>
            </a:r>
            <a:r>
              <a:rPr lang="en-US" dirty="0" err="1"/>
              <a:t>gpd</a:t>
            </a:r>
            <a:r>
              <a:rPr lang="en-US" baseline="30000" dirty="0"/>
              <a:t> </a:t>
            </a:r>
            <a:r>
              <a:rPr lang="en-US" b="1" dirty="0">
                <a:cs typeface="Times New Roman" pitchFamily="18" charset="0"/>
              </a:rPr>
              <a:t>÷ </a:t>
            </a:r>
            <a:r>
              <a:rPr lang="en-US" dirty="0">
                <a:cs typeface="Times New Roman" pitchFamily="18" charset="0"/>
              </a:rPr>
              <a:t>0.4 </a:t>
            </a:r>
            <a:r>
              <a:rPr lang="en-US" dirty="0" err="1">
                <a:cs typeface="Times New Roman" pitchFamily="18" charset="0"/>
              </a:rPr>
              <a:t>gpd</a:t>
            </a:r>
            <a:r>
              <a:rPr lang="en-US" dirty="0">
                <a:cs typeface="Times New Roman" pitchFamily="18" charset="0"/>
              </a:rPr>
              <a:t>/</a:t>
            </a:r>
            <a:r>
              <a:rPr lang="en-US" dirty="0"/>
              <a:t>ft</a:t>
            </a:r>
            <a:r>
              <a:rPr lang="en-US" baseline="30000" dirty="0"/>
              <a:t>2</a:t>
            </a:r>
            <a:r>
              <a:rPr lang="en-US" dirty="0">
                <a:cs typeface="Times New Roman" pitchFamily="18" charset="0"/>
              </a:rPr>
              <a:t> = 1,125 ft</a:t>
            </a:r>
            <a:r>
              <a:rPr lang="en-US" baseline="30000" dirty="0">
                <a:cs typeface="Times New Roman" pitchFamily="18" charset="0"/>
              </a:rPr>
              <a:t>2</a:t>
            </a:r>
            <a:r>
              <a:rPr lang="en-US" dirty="0">
                <a:cs typeface="Times New Roman" pitchFamily="18" charset="0"/>
              </a:rPr>
              <a:t> trench bottom required</a:t>
            </a:r>
          </a:p>
          <a:p>
            <a:pPr>
              <a:buNone/>
            </a:pPr>
            <a:endParaRPr lang="en-US" dirty="0">
              <a:cs typeface="Times New Roman" pitchFamily="18" charset="0"/>
            </a:endParaRPr>
          </a:p>
          <a:p>
            <a:pPr>
              <a:buNone/>
            </a:pPr>
            <a:r>
              <a:rPr lang="en-US" dirty="0">
                <a:cs typeface="Times New Roman" pitchFamily="18" charset="0"/>
              </a:rPr>
              <a:t>1,125 ft</a:t>
            </a:r>
            <a:r>
              <a:rPr lang="en-US" baseline="30000" dirty="0">
                <a:cs typeface="Times New Roman" pitchFamily="18" charset="0"/>
              </a:rPr>
              <a:t>2 </a:t>
            </a:r>
            <a:r>
              <a:rPr lang="en-US" b="1" dirty="0">
                <a:cs typeface="Times New Roman" pitchFamily="18" charset="0"/>
              </a:rPr>
              <a:t>÷ </a:t>
            </a:r>
            <a:r>
              <a:rPr lang="en-US" dirty="0">
                <a:cs typeface="Times New Roman" pitchFamily="18" charset="0"/>
              </a:rPr>
              <a:t>3 ft wide bucket = </a:t>
            </a:r>
            <a:r>
              <a:rPr lang="en-US" u="sng" dirty="0">
                <a:cs typeface="Times New Roman" pitchFamily="18" charset="0"/>
              </a:rPr>
              <a:t>375 minimum linear </a:t>
            </a:r>
            <a:r>
              <a:rPr lang="en-US" u="sng" dirty="0" err="1">
                <a:cs typeface="Times New Roman" pitchFamily="18" charset="0"/>
              </a:rPr>
              <a:t>ft</a:t>
            </a:r>
            <a:r>
              <a:rPr lang="en-US" u="sng" dirty="0">
                <a:cs typeface="Times New Roman" pitchFamily="18" charset="0"/>
              </a:rPr>
              <a:t> laterals</a:t>
            </a:r>
          </a:p>
          <a:p>
            <a:endParaRPr lang="en-US" dirty="0"/>
          </a:p>
          <a:p>
            <a:endParaRPr lang="en-US" dirty="0"/>
          </a:p>
          <a:p>
            <a:r>
              <a:rPr lang="en-US" dirty="0"/>
              <a:t> </a:t>
            </a:r>
          </a:p>
          <a:p>
            <a:endParaRPr lang="en-US" dirty="0"/>
          </a:p>
          <a:p>
            <a:endParaRPr lang="en-US" dirty="0"/>
          </a:p>
        </p:txBody>
      </p:sp>
      <p:pic>
        <p:nvPicPr>
          <p:cNvPr id="8" name="Picture 10" descr="http://www.naccho.org/images/PHlogo.jpg"/>
          <p:cNvPicPr>
            <a:picLocks noChangeAspect="1" noChangeArrowheads="1"/>
          </p:cNvPicPr>
          <p:nvPr/>
        </p:nvPicPr>
        <p:blipFill>
          <a:blip r:embed="rId5" cstate="print"/>
          <a:srcRect/>
          <a:stretch>
            <a:fillRect/>
          </a:stretch>
        </p:blipFill>
        <p:spPr bwMode="auto">
          <a:xfrm>
            <a:off x="8319469" y="6137910"/>
            <a:ext cx="824531" cy="720090"/>
          </a:xfrm>
          <a:prstGeom prst="rect">
            <a:avLst/>
          </a:prstGeom>
          <a:noFill/>
        </p:spPr>
      </p:pic>
      <p:pic>
        <p:nvPicPr>
          <p:cNvPr id="2" name="Recorded Sound">
            <a:hlinkClick r:id="" action="ppaction://media"/>
            <a:extLst>
              <a:ext uri="{FF2B5EF4-FFF2-40B4-BE49-F238E27FC236}">
                <a16:creationId xmlns:a16="http://schemas.microsoft.com/office/drawing/2014/main" id="{45231798-3182-1CB1-AAF5-6960059A0D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1248" y="76201"/>
            <a:ext cx="609600" cy="6096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lstStyle/>
          <a:p>
            <a:pPr fontAlgn="auto">
              <a:spcAft>
                <a:spcPts val="0"/>
              </a:spcAft>
              <a:defRPr/>
            </a:pPr>
            <a:r>
              <a:rPr lang="en-US" b="1" dirty="0">
                <a:latin typeface="Times New Roman" pitchFamily="18" charset="0"/>
                <a:cs typeface="Times New Roman" pitchFamily="18" charset="0"/>
              </a:rPr>
              <a:t>Purpose of the Ordinance</a:t>
            </a:r>
          </a:p>
        </p:txBody>
      </p:sp>
      <p:cxnSp>
        <p:nvCxnSpPr>
          <p:cNvPr id="5" name="Straight Connector 4"/>
          <p:cNvCxnSpPr/>
          <p:nvPr/>
        </p:nvCxnSpPr>
        <p:spPr>
          <a:xfrm>
            <a:off x="228600" y="1143000"/>
            <a:ext cx="8458200" cy="0"/>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5"/>
          <p:cNvSpPr>
            <a:spLocks noGrp="1"/>
          </p:cNvSpPr>
          <p:nvPr>
            <p:ph idx="1"/>
          </p:nvPr>
        </p:nvSpPr>
        <p:spPr>
          <a:xfrm>
            <a:off x="304800" y="1524000"/>
            <a:ext cx="8382000" cy="5440363"/>
          </a:xfrm>
        </p:spPr>
        <p:txBody>
          <a:bodyPr>
            <a:normAutofit/>
          </a:bodyPr>
          <a:lstStyle/>
          <a:p>
            <a:pPr algn="just"/>
            <a:r>
              <a:rPr lang="en-US" sz="2000" dirty="0">
                <a:latin typeface="Times New Roman" pitchFamily="18" charset="0"/>
                <a:cs typeface="Times New Roman" pitchFamily="18" charset="0"/>
              </a:rPr>
              <a:t>THEREFORE: The Christian County onsite wastewater treatment systems standards were designed to help lower the probability of environmental contamination by improper treatment and disposal of sewage from onsite wastewater treatment systems  </a:t>
            </a:r>
          </a:p>
          <a:p>
            <a:pPr algn="just"/>
            <a:r>
              <a:rPr lang="en-US" sz="2000" dirty="0">
                <a:latin typeface="Times New Roman" pitchFamily="18" charset="0"/>
                <a:cs typeface="Times New Roman" pitchFamily="18" charset="0"/>
              </a:rPr>
              <a:t>AND: Constructing a system in accordance with these standards has the potential to minimize the spread of disease associated with sewage-contaminated water</a:t>
            </a: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EPA onsite manual: http://www.epa.gov/septic</a:t>
            </a:r>
          </a:p>
          <a:p>
            <a:pPr>
              <a:buNone/>
            </a:pPr>
            <a:endParaRPr lang="en-US" sz="2800" dirty="0">
              <a:latin typeface="Times New Roman" pitchFamily="18" charset="0"/>
              <a:cs typeface="Times New Roman" pitchFamily="18" charset="0"/>
            </a:endParaRPr>
          </a:p>
        </p:txBody>
      </p:sp>
      <p:pic>
        <p:nvPicPr>
          <p:cNvPr id="6" name="Picture 10" descr="http://www.naccho.org/images/PHlogo.jpg"/>
          <p:cNvPicPr>
            <a:picLocks noChangeAspect="1" noChangeArrowheads="1"/>
          </p:cNvPicPr>
          <p:nvPr/>
        </p:nvPicPr>
        <p:blipFill>
          <a:blip r:embed="rId3" cstate="print"/>
          <a:srcRect/>
          <a:stretch>
            <a:fillRect/>
          </a:stretch>
        </p:blipFill>
        <p:spPr bwMode="auto">
          <a:xfrm>
            <a:off x="8319469" y="6137910"/>
            <a:ext cx="824531" cy="720090"/>
          </a:xfrm>
          <a:prstGeom prst="rect">
            <a:avLst/>
          </a:prstGeom>
          <a:noFill/>
        </p:spPr>
      </p:pic>
    </p:spTree>
  </p:cSld>
  <p:clrMapOvr>
    <a:masterClrMapping/>
  </p:clrMapOvr>
  <p:transition>
    <p:cut/>
  </p:transition>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21458</TotalTime>
  <Words>6788</Words>
  <Application>Microsoft Office PowerPoint</Application>
  <PresentationFormat>On-screen Show (4:3)</PresentationFormat>
  <Paragraphs>870</Paragraphs>
  <Slides>87</Slides>
  <Notes>67</Notes>
  <HiddenSlides>1</HiddenSlides>
  <MMClips>77</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87</vt:i4>
      </vt:variant>
    </vt:vector>
  </HeadingPairs>
  <TitlesOfParts>
    <vt:vector size="94" baseType="lpstr">
      <vt:lpstr>Arial</vt:lpstr>
      <vt:lpstr>Calibri</vt:lpstr>
      <vt:lpstr>Times New Roman</vt:lpstr>
      <vt:lpstr>Wingdings 2</vt:lpstr>
      <vt:lpstr>Office Theme</vt:lpstr>
      <vt:lpstr>Document</vt:lpstr>
      <vt:lpstr>Bitmap Image</vt:lpstr>
      <vt:lpstr>***DISCLAIMER***</vt:lpstr>
      <vt:lpstr>***Instructions***</vt:lpstr>
      <vt:lpstr>PowerPoint Presentation</vt:lpstr>
      <vt:lpstr>Course Objectives</vt:lpstr>
      <vt:lpstr>Purpose of the Ordinance</vt:lpstr>
      <vt:lpstr>Waste Water Recycling</vt:lpstr>
      <vt:lpstr>PowerPoint Presentation</vt:lpstr>
      <vt:lpstr>Design and Construction Standards</vt:lpstr>
      <vt:lpstr>Purpose of the Ordinance</vt:lpstr>
      <vt:lpstr>Christian County Onsite Wastewater Standards</vt:lpstr>
      <vt:lpstr>PowerPoint Presentation</vt:lpstr>
      <vt:lpstr>Christian County Onsite Wastewater Standards</vt:lpstr>
      <vt:lpstr>Christian County Onsite Wastewater Standards</vt:lpstr>
      <vt:lpstr>Christian County Onsite Wastewater Standards</vt:lpstr>
      <vt:lpstr>Christian County Onsite Wastewater Standards</vt:lpstr>
      <vt:lpstr>Christian County Onsite Wastewater Standards</vt:lpstr>
      <vt:lpstr>PowerPoint Presentation</vt:lpstr>
      <vt:lpstr>PowerPoint Presentation</vt:lpstr>
      <vt:lpstr>PowerPoint Presentation</vt:lpstr>
      <vt:lpstr>Christian County Onsite Wastewater Standards</vt:lpstr>
      <vt:lpstr>PowerPoint Presentation</vt:lpstr>
      <vt:lpstr>PowerPoint Presentation</vt:lpstr>
      <vt:lpstr>PowerPoint Presentation</vt:lpstr>
      <vt:lpstr>Christian County Onsite Wastewater Standards</vt:lpstr>
      <vt:lpstr>Christian County Onsite Wastewater Standards</vt:lpstr>
      <vt:lpstr>Design and Construction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and Construction Standards</vt:lpstr>
      <vt:lpstr>Design and Construction Standards</vt:lpstr>
      <vt:lpstr>PowerPoint Presentation</vt:lpstr>
      <vt:lpstr>PowerPoint Presentation</vt:lpstr>
      <vt:lpstr>Design and Construction Standards</vt:lpstr>
      <vt:lpstr>Design and Construction Standards</vt:lpstr>
      <vt:lpstr>Check for Leaks</vt:lpstr>
      <vt:lpstr>PowerPoint Presentation</vt:lpstr>
      <vt:lpstr>Design and Construction Standards</vt:lpstr>
      <vt:lpstr>Design and Construction Standards</vt:lpstr>
      <vt:lpstr>Distribution Boxes</vt:lpstr>
      <vt:lpstr>Distribution Boxes</vt:lpstr>
      <vt:lpstr>Design and Construction Standards</vt:lpstr>
      <vt:lpstr>Trenches</vt:lpstr>
      <vt:lpstr>Design and Construction Standards</vt:lpstr>
      <vt:lpstr>Design and Construction Standards</vt:lpstr>
      <vt:lpstr>Design and Construction Standards</vt:lpstr>
      <vt:lpstr>PowerPoint Presentation</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Design and Construction Standards</vt:lpstr>
      <vt:lpstr>Sizing a System:  In Christian County this can be done by installer, soil scientist, or a professional engineer</vt:lpstr>
      <vt:lpstr>Daily Flow Rate</vt:lpstr>
      <vt:lpstr>PowerPoint Presentation</vt:lpstr>
      <vt:lpstr>Loading Rates</vt:lpstr>
      <vt:lpstr>Sizing a System</vt:lpstr>
      <vt:lpstr>Table II Quantities of Domestic Sewage Flows Pg 25</vt:lpstr>
      <vt:lpstr>Sizing a System</vt:lpstr>
      <vt:lpstr>Sizing a System</vt:lpstr>
      <vt:lpstr>Sizing a System</vt:lpstr>
      <vt:lpstr>Sizing a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dc:title>
  <dc:creator>Preferred Customer</dc:creator>
  <cp:lastModifiedBy>Karen Peak</cp:lastModifiedBy>
  <cp:revision>515</cp:revision>
  <dcterms:created xsi:type="dcterms:W3CDTF">1995-06-02T22:16:36Z</dcterms:created>
  <dcterms:modified xsi:type="dcterms:W3CDTF">2023-12-04T17:42:09Z</dcterms:modified>
</cp:coreProperties>
</file>